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57" r:id="rId4"/>
    <p:sldId id="282" r:id="rId5"/>
    <p:sldId id="277" r:id="rId6"/>
    <p:sldId id="283" r:id="rId7"/>
    <p:sldId id="278" r:id="rId8"/>
    <p:sldId id="284" r:id="rId9"/>
    <p:sldId id="259" r:id="rId10"/>
    <p:sldId id="271" r:id="rId11"/>
    <p:sldId id="310" r:id="rId12"/>
    <p:sldId id="311" r:id="rId13"/>
    <p:sldId id="312" r:id="rId14"/>
    <p:sldId id="261" r:id="rId15"/>
    <p:sldId id="298" r:id="rId16"/>
    <p:sldId id="262" r:id="rId17"/>
    <p:sldId id="285" r:id="rId18"/>
    <p:sldId id="269" r:id="rId19"/>
    <p:sldId id="301" r:id="rId20"/>
    <p:sldId id="302" r:id="rId21"/>
    <p:sldId id="303" r:id="rId22"/>
    <p:sldId id="304" r:id="rId23"/>
    <p:sldId id="288" r:id="rId24"/>
    <p:sldId id="305" r:id="rId25"/>
    <p:sldId id="300" r:id="rId26"/>
    <p:sldId id="297" r:id="rId27"/>
    <p:sldId id="295" r:id="rId28"/>
    <p:sldId id="296" r:id="rId29"/>
    <p:sldId id="309" r:id="rId30"/>
    <p:sldId id="307" r:id="rId31"/>
    <p:sldId id="30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345321"/>
    <a:srgbClr val="1E2F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43" autoAdjust="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42473-7FE7-4B07-9880-C060785B38C7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5D047-566B-4995-BE6B-E925565B7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875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42473-7FE7-4B07-9880-C060785B38C7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5D047-566B-4995-BE6B-E925565B7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57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42473-7FE7-4B07-9880-C060785B38C7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5D047-566B-4995-BE6B-E925565B7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076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42473-7FE7-4B07-9880-C060785B38C7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5D047-566B-4995-BE6B-E925565B7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89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42473-7FE7-4B07-9880-C060785B38C7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5D047-566B-4995-BE6B-E925565B7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23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42473-7FE7-4B07-9880-C060785B38C7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5D047-566B-4995-BE6B-E925565B7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26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42473-7FE7-4B07-9880-C060785B38C7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5D047-566B-4995-BE6B-E925565B7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710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42473-7FE7-4B07-9880-C060785B38C7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5D047-566B-4995-BE6B-E925565B7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83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42473-7FE7-4B07-9880-C060785B38C7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5D047-566B-4995-BE6B-E925565B7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497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42473-7FE7-4B07-9880-C060785B38C7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5D047-566B-4995-BE6B-E925565B7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37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42473-7FE7-4B07-9880-C060785B38C7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5D047-566B-4995-BE6B-E925565B7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55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42473-7FE7-4B07-9880-C060785B38C7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5D047-566B-4995-BE6B-E925565B7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02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emf"/><Relationship Id="rId18" Type="http://schemas.openxmlformats.org/officeDocument/2006/relationships/image" Target="../media/image25.emf"/><Relationship Id="rId26" Type="http://schemas.openxmlformats.org/officeDocument/2006/relationships/image" Target="../media/image33.emf"/><Relationship Id="rId39" Type="http://schemas.openxmlformats.org/officeDocument/2006/relationships/image" Target="../media/image46.emf"/><Relationship Id="rId21" Type="http://schemas.openxmlformats.org/officeDocument/2006/relationships/image" Target="../media/image28.emf"/><Relationship Id="rId34" Type="http://schemas.openxmlformats.org/officeDocument/2006/relationships/image" Target="../media/image41.emf"/><Relationship Id="rId42" Type="http://schemas.openxmlformats.org/officeDocument/2006/relationships/image" Target="../media/image49.emf"/><Relationship Id="rId7" Type="http://schemas.openxmlformats.org/officeDocument/2006/relationships/image" Target="../media/image14.emf"/><Relationship Id="rId2" Type="http://schemas.openxmlformats.org/officeDocument/2006/relationships/image" Target="../media/image9.emf"/><Relationship Id="rId16" Type="http://schemas.openxmlformats.org/officeDocument/2006/relationships/image" Target="../media/image23.emf"/><Relationship Id="rId20" Type="http://schemas.openxmlformats.org/officeDocument/2006/relationships/image" Target="../media/image27.emf"/><Relationship Id="rId29" Type="http://schemas.openxmlformats.org/officeDocument/2006/relationships/image" Target="../media/image36.emf"/><Relationship Id="rId41" Type="http://schemas.openxmlformats.org/officeDocument/2006/relationships/image" Target="../media/image4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11" Type="http://schemas.openxmlformats.org/officeDocument/2006/relationships/image" Target="../media/image18.emf"/><Relationship Id="rId24" Type="http://schemas.openxmlformats.org/officeDocument/2006/relationships/image" Target="../media/image31.emf"/><Relationship Id="rId32" Type="http://schemas.openxmlformats.org/officeDocument/2006/relationships/image" Target="../media/image39.emf"/><Relationship Id="rId37" Type="http://schemas.openxmlformats.org/officeDocument/2006/relationships/image" Target="../media/image44.emf"/><Relationship Id="rId40" Type="http://schemas.openxmlformats.org/officeDocument/2006/relationships/image" Target="../media/image47.emf"/><Relationship Id="rId5" Type="http://schemas.openxmlformats.org/officeDocument/2006/relationships/image" Target="../media/image12.emf"/><Relationship Id="rId15" Type="http://schemas.openxmlformats.org/officeDocument/2006/relationships/image" Target="../media/image22.emf"/><Relationship Id="rId23" Type="http://schemas.openxmlformats.org/officeDocument/2006/relationships/image" Target="../media/image30.emf"/><Relationship Id="rId28" Type="http://schemas.openxmlformats.org/officeDocument/2006/relationships/image" Target="../media/image35.emf"/><Relationship Id="rId36" Type="http://schemas.openxmlformats.org/officeDocument/2006/relationships/image" Target="../media/image43.emf"/><Relationship Id="rId10" Type="http://schemas.openxmlformats.org/officeDocument/2006/relationships/image" Target="../media/image17.emf"/><Relationship Id="rId19" Type="http://schemas.openxmlformats.org/officeDocument/2006/relationships/image" Target="../media/image26.emf"/><Relationship Id="rId31" Type="http://schemas.openxmlformats.org/officeDocument/2006/relationships/image" Target="../media/image38.emf"/><Relationship Id="rId44" Type="http://schemas.openxmlformats.org/officeDocument/2006/relationships/image" Target="../media/image51.emf"/><Relationship Id="rId4" Type="http://schemas.openxmlformats.org/officeDocument/2006/relationships/image" Target="../media/image11.emf"/><Relationship Id="rId9" Type="http://schemas.openxmlformats.org/officeDocument/2006/relationships/image" Target="../media/image16.emf"/><Relationship Id="rId14" Type="http://schemas.openxmlformats.org/officeDocument/2006/relationships/image" Target="../media/image21.emf"/><Relationship Id="rId22" Type="http://schemas.openxmlformats.org/officeDocument/2006/relationships/image" Target="../media/image29.emf"/><Relationship Id="rId27" Type="http://schemas.openxmlformats.org/officeDocument/2006/relationships/image" Target="../media/image34.emf"/><Relationship Id="rId30" Type="http://schemas.openxmlformats.org/officeDocument/2006/relationships/image" Target="../media/image37.emf"/><Relationship Id="rId35" Type="http://schemas.openxmlformats.org/officeDocument/2006/relationships/image" Target="../media/image42.emf"/><Relationship Id="rId43" Type="http://schemas.openxmlformats.org/officeDocument/2006/relationships/image" Target="../media/image50.emf"/><Relationship Id="rId8" Type="http://schemas.openxmlformats.org/officeDocument/2006/relationships/image" Target="../media/image15.emf"/><Relationship Id="rId3" Type="http://schemas.openxmlformats.org/officeDocument/2006/relationships/image" Target="../media/image10.emf"/><Relationship Id="rId12" Type="http://schemas.openxmlformats.org/officeDocument/2006/relationships/image" Target="../media/image19.emf"/><Relationship Id="rId17" Type="http://schemas.openxmlformats.org/officeDocument/2006/relationships/image" Target="../media/image24.emf"/><Relationship Id="rId25" Type="http://schemas.openxmlformats.org/officeDocument/2006/relationships/image" Target="../media/image32.emf"/><Relationship Id="rId33" Type="http://schemas.openxmlformats.org/officeDocument/2006/relationships/image" Target="../media/image40.emf"/><Relationship Id="rId38" Type="http://schemas.openxmlformats.org/officeDocument/2006/relationships/image" Target="../media/image45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13" Type="http://schemas.openxmlformats.org/officeDocument/2006/relationships/image" Target="../media/image63.emf"/><Relationship Id="rId18" Type="http://schemas.openxmlformats.org/officeDocument/2006/relationships/image" Target="../media/image68.emf"/><Relationship Id="rId3" Type="http://schemas.openxmlformats.org/officeDocument/2006/relationships/image" Target="../media/image53.emf"/><Relationship Id="rId21" Type="http://schemas.openxmlformats.org/officeDocument/2006/relationships/image" Target="../media/image71.emf"/><Relationship Id="rId7" Type="http://schemas.openxmlformats.org/officeDocument/2006/relationships/image" Target="../media/image57.emf"/><Relationship Id="rId12" Type="http://schemas.openxmlformats.org/officeDocument/2006/relationships/image" Target="../media/image62.emf"/><Relationship Id="rId17" Type="http://schemas.openxmlformats.org/officeDocument/2006/relationships/image" Target="../media/image67.emf"/><Relationship Id="rId2" Type="http://schemas.openxmlformats.org/officeDocument/2006/relationships/image" Target="../media/image52.emf"/><Relationship Id="rId16" Type="http://schemas.openxmlformats.org/officeDocument/2006/relationships/image" Target="../media/image66.emf"/><Relationship Id="rId20" Type="http://schemas.openxmlformats.org/officeDocument/2006/relationships/image" Target="../media/image7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emf"/><Relationship Id="rId11" Type="http://schemas.openxmlformats.org/officeDocument/2006/relationships/image" Target="../media/image61.emf"/><Relationship Id="rId5" Type="http://schemas.openxmlformats.org/officeDocument/2006/relationships/image" Target="../media/image55.emf"/><Relationship Id="rId15" Type="http://schemas.openxmlformats.org/officeDocument/2006/relationships/image" Target="../media/image65.emf"/><Relationship Id="rId23" Type="http://schemas.openxmlformats.org/officeDocument/2006/relationships/image" Target="../media/image51.emf"/><Relationship Id="rId10" Type="http://schemas.openxmlformats.org/officeDocument/2006/relationships/image" Target="../media/image60.emf"/><Relationship Id="rId19" Type="http://schemas.openxmlformats.org/officeDocument/2006/relationships/image" Target="../media/image69.emf"/><Relationship Id="rId4" Type="http://schemas.openxmlformats.org/officeDocument/2006/relationships/image" Target="../media/image54.emf"/><Relationship Id="rId9" Type="http://schemas.openxmlformats.org/officeDocument/2006/relationships/image" Target="../media/image59.emf"/><Relationship Id="rId14" Type="http://schemas.openxmlformats.org/officeDocument/2006/relationships/image" Target="../media/image64.emf"/><Relationship Id="rId22" Type="http://schemas.openxmlformats.org/officeDocument/2006/relationships/image" Target="../media/image72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emf"/><Relationship Id="rId13" Type="http://schemas.openxmlformats.org/officeDocument/2006/relationships/image" Target="../media/image61.emf"/><Relationship Id="rId18" Type="http://schemas.openxmlformats.org/officeDocument/2006/relationships/image" Target="../media/image56.emf"/><Relationship Id="rId3" Type="http://schemas.openxmlformats.org/officeDocument/2006/relationships/image" Target="../media/image71.emf"/><Relationship Id="rId21" Type="http://schemas.openxmlformats.org/officeDocument/2006/relationships/image" Target="../media/image53.emf"/><Relationship Id="rId7" Type="http://schemas.openxmlformats.org/officeDocument/2006/relationships/image" Target="../media/image67.emf"/><Relationship Id="rId12" Type="http://schemas.openxmlformats.org/officeDocument/2006/relationships/image" Target="../media/image62.emf"/><Relationship Id="rId17" Type="http://schemas.openxmlformats.org/officeDocument/2006/relationships/image" Target="../media/image57.emf"/><Relationship Id="rId2" Type="http://schemas.openxmlformats.org/officeDocument/2006/relationships/image" Target="../media/image72.emf"/><Relationship Id="rId16" Type="http://schemas.openxmlformats.org/officeDocument/2006/relationships/image" Target="../media/image58.emf"/><Relationship Id="rId20" Type="http://schemas.openxmlformats.org/officeDocument/2006/relationships/image" Target="../media/image5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emf"/><Relationship Id="rId11" Type="http://schemas.openxmlformats.org/officeDocument/2006/relationships/image" Target="../media/image63.emf"/><Relationship Id="rId5" Type="http://schemas.openxmlformats.org/officeDocument/2006/relationships/image" Target="../media/image69.emf"/><Relationship Id="rId15" Type="http://schemas.openxmlformats.org/officeDocument/2006/relationships/image" Target="../media/image59.emf"/><Relationship Id="rId23" Type="http://schemas.openxmlformats.org/officeDocument/2006/relationships/image" Target="../media/image51.emf"/><Relationship Id="rId10" Type="http://schemas.openxmlformats.org/officeDocument/2006/relationships/image" Target="../media/image64.emf"/><Relationship Id="rId19" Type="http://schemas.openxmlformats.org/officeDocument/2006/relationships/image" Target="../media/image55.emf"/><Relationship Id="rId4" Type="http://schemas.openxmlformats.org/officeDocument/2006/relationships/image" Target="../media/image70.emf"/><Relationship Id="rId9" Type="http://schemas.openxmlformats.org/officeDocument/2006/relationships/image" Target="../media/image65.emf"/><Relationship Id="rId14" Type="http://schemas.openxmlformats.org/officeDocument/2006/relationships/image" Target="../media/image60.emf"/><Relationship Id="rId22" Type="http://schemas.openxmlformats.org/officeDocument/2006/relationships/image" Target="../media/image52.emf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2.emf"/><Relationship Id="rId18" Type="http://schemas.openxmlformats.org/officeDocument/2006/relationships/image" Target="../media/image87.emf"/><Relationship Id="rId26" Type="http://schemas.openxmlformats.org/officeDocument/2006/relationships/image" Target="../media/image95.emf"/><Relationship Id="rId39" Type="http://schemas.openxmlformats.org/officeDocument/2006/relationships/image" Target="../media/image52.emf"/><Relationship Id="rId21" Type="http://schemas.openxmlformats.org/officeDocument/2006/relationships/image" Target="../media/image90.emf"/><Relationship Id="rId34" Type="http://schemas.openxmlformats.org/officeDocument/2006/relationships/image" Target="../media/image103.emf"/><Relationship Id="rId42" Type="http://schemas.openxmlformats.org/officeDocument/2006/relationships/image" Target="../media/image108.emf"/><Relationship Id="rId7" Type="http://schemas.openxmlformats.org/officeDocument/2006/relationships/image" Target="../media/image76.emf"/><Relationship Id="rId2" Type="http://schemas.openxmlformats.org/officeDocument/2006/relationships/image" Target="../media/image73.png"/><Relationship Id="rId16" Type="http://schemas.openxmlformats.org/officeDocument/2006/relationships/image" Target="../media/image85.emf"/><Relationship Id="rId20" Type="http://schemas.openxmlformats.org/officeDocument/2006/relationships/image" Target="../media/image89.emf"/><Relationship Id="rId29" Type="http://schemas.openxmlformats.org/officeDocument/2006/relationships/image" Target="../media/image98.emf"/><Relationship Id="rId41" Type="http://schemas.openxmlformats.org/officeDocument/2006/relationships/image" Target="../media/image5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emf"/><Relationship Id="rId11" Type="http://schemas.openxmlformats.org/officeDocument/2006/relationships/image" Target="../media/image80.emf"/><Relationship Id="rId24" Type="http://schemas.openxmlformats.org/officeDocument/2006/relationships/image" Target="../media/image93.emf"/><Relationship Id="rId32" Type="http://schemas.openxmlformats.org/officeDocument/2006/relationships/image" Target="../media/image101.emf"/><Relationship Id="rId37" Type="http://schemas.openxmlformats.org/officeDocument/2006/relationships/image" Target="../media/image106.emf"/><Relationship Id="rId40" Type="http://schemas.openxmlformats.org/officeDocument/2006/relationships/image" Target="../media/image72.emf"/><Relationship Id="rId5" Type="http://schemas.openxmlformats.org/officeDocument/2006/relationships/image" Target="../media/image74.emf"/><Relationship Id="rId15" Type="http://schemas.openxmlformats.org/officeDocument/2006/relationships/image" Target="../media/image84.emf"/><Relationship Id="rId23" Type="http://schemas.openxmlformats.org/officeDocument/2006/relationships/image" Target="../media/image92.emf"/><Relationship Id="rId28" Type="http://schemas.openxmlformats.org/officeDocument/2006/relationships/image" Target="../media/image97.emf"/><Relationship Id="rId36" Type="http://schemas.openxmlformats.org/officeDocument/2006/relationships/image" Target="../media/image105.emf"/><Relationship Id="rId10" Type="http://schemas.openxmlformats.org/officeDocument/2006/relationships/image" Target="../media/image79.emf"/><Relationship Id="rId19" Type="http://schemas.openxmlformats.org/officeDocument/2006/relationships/image" Target="../media/image88.emf"/><Relationship Id="rId31" Type="http://schemas.openxmlformats.org/officeDocument/2006/relationships/image" Target="../media/image100.emf"/><Relationship Id="rId4" Type="http://schemas.openxmlformats.org/officeDocument/2006/relationships/image" Target="../media/image73.emf"/><Relationship Id="rId9" Type="http://schemas.openxmlformats.org/officeDocument/2006/relationships/image" Target="../media/image78.emf"/><Relationship Id="rId14" Type="http://schemas.openxmlformats.org/officeDocument/2006/relationships/image" Target="../media/image83.emf"/><Relationship Id="rId22" Type="http://schemas.openxmlformats.org/officeDocument/2006/relationships/image" Target="../media/image91.emf"/><Relationship Id="rId27" Type="http://schemas.openxmlformats.org/officeDocument/2006/relationships/image" Target="../media/image96.emf"/><Relationship Id="rId30" Type="http://schemas.openxmlformats.org/officeDocument/2006/relationships/image" Target="../media/image99.emf"/><Relationship Id="rId35" Type="http://schemas.openxmlformats.org/officeDocument/2006/relationships/image" Target="../media/image104.emf"/><Relationship Id="rId8" Type="http://schemas.openxmlformats.org/officeDocument/2006/relationships/image" Target="../media/image77.emf"/><Relationship Id="rId3" Type="http://schemas.openxmlformats.org/officeDocument/2006/relationships/image" Target="../media/image74.png"/><Relationship Id="rId12" Type="http://schemas.openxmlformats.org/officeDocument/2006/relationships/image" Target="../media/image81.emf"/><Relationship Id="rId17" Type="http://schemas.openxmlformats.org/officeDocument/2006/relationships/image" Target="../media/image86.emf"/><Relationship Id="rId25" Type="http://schemas.openxmlformats.org/officeDocument/2006/relationships/image" Target="../media/image94.emf"/><Relationship Id="rId33" Type="http://schemas.openxmlformats.org/officeDocument/2006/relationships/image" Target="../media/image102.emf"/><Relationship Id="rId38" Type="http://schemas.openxmlformats.org/officeDocument/2006/relationships/image" Target="../media/image10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7" Type="http://schemas.openxmlformats.org/officeDocument/2006/relationships/image" Target="../media/image111.emf"/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1.png"/><Relationship Id="rId5" Type="http://schemas.openxmlformats.org/officeDocument/2006/relationships/image" Target="../media/image110.emf"/><Relationship Id="rId4" Type="http://schemas.openxmlformats.org/officeDocument/2006/relationships/image" Target="../media/image10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1.emf"/><Relationship Id="rId5" Type="http://schemas.openxmlformats.org/officeDocument/2006/relationships/image" Target="../media/image110.emf"/><Relationship Id="rId4" Type="http://schemas.openxmlformats.org/officeDocument/2006/relationships/image" Target="../media/image1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emf"/><Relationship Id="rId3" Type="http://schemas.openxmlformats.org/officeDocument/2006/relationships/image" Target="../media/image114.png"/><Relationship Id="rId7" Type="http://schemas.openxmlformats.org/officeDocument/2006/relationships/image" Target="../media/image114.emf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3.emf"/><Relationship Id="rId5" Type="http://schemas.openxmlformats.org/officeDocument/2006/relationships/image" Target="../media/image112.emf"/><Relationship Id="rId4" Type="http://schemas.openxmlformats.org/officeDocument/2006/relationships/image" Target="../media/image1120.png"/><Relationship Id="rId9" Type="http://schemas.openxmlformats.org/officeDocument/2006/relationships/image" Target="../media/image116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emf"/><Relationship Id="rId3" Type="http://schemas.openxmlformats.org/officeDocument/2006/relationships/image" Target="../media/image118.png"/><Relationship Id="rId7" Type="http://schemas.openxmlformats.org/officeDocument/2006/relationships/image" Target="../media/image115.emf"/><Relationship Id="rId12" Type="http://schemas.openxmlformats.org/officeDocument/2006/relationships/image" Target="../media/image118.emf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4.emf"/><Relationship Id="rId11" Type="http://schemas.openxmlformats.org/officeDocument/2006/relationships/image" Target="../media/image117.emf"/><Relationship Id="rId5" Type="http://schemas.openxmlformats.org/officeDocument/2006/relationships/image" Target="../media/image113.emf"/><Relationship Id="rId10" Type="http://schemas.openxmlformats.org/officeDocument/2006/relationships/image" Target="../media/image1200.png"/><Relationship Id="rId4" Type="http://schemas.openxmlformats.org/officeDocument/2006/relationships/image" Target="../media/image112.emf"/><Relationship Id="rId9" Type="http://schemas.openxmlformats.org/officeDocument/2006/relationships/image" Target="../media/image1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emf"/><Relationship Id="rId2" Type="http://schemas.openxmlformats.org/officeDocument/2006/relationships/image" Target="../media/image119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emf"/><Relationship Id="rId2" Type="http://schemas.openxmlformats.org/officeDocument/2006/relationships/image" Target="../media/image119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emf"/><Relationship Id="rId7" Type="http://schemas.openxmlformats.org/officeDocument/2006/relationships/image" Target="../media/image125.emf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5" Type="http://schemas.openxmlformats.org/officeDocument/2006/relationships/image" Target="../media/image124.emf"/><Relationship Id="rId4" Type="http://schemas.openxmlformats.org/officeDocument/2006/relationships/image" Target="../media/image123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emf"/><Relationship Id="rId3" Type="http://schemas.openxmlformats.org/officeDocument/2006/relationships/image" Target="../media/image124.emf"/><Relationship Id="rId7" Type="http://schemas.openxmlformats.org/officeDocument/2006/relationships/image" Target="../media/image129.emf"/><Relationship Id="rId2" Type="http://schemas.openxmlformats.org/officeDocument/2006/relationships/image" Target="../media/image12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8.emf"/><Relationship Id="rId11" Type="http://schemas.openxmlformats.org/officeDocument/2006/relationships/image" Target="../media/image135.png"/><Relationship Id="rId5" Type="http://schemas.openxmlformats.org/officeDocument/2006/relationships/image" Target="../media/image127.emf"/><Relationship Id="rId10" Type="http://schemas.openxmlformats.org/officeDocument/2006/relationships/image" Target="../media/image134.png"/><Relationship Id="rId4" Type="http://schemas.openxmlformats.org/officeDocument/2006/relationships/image" Target="../media/image126.emf"/><Relationship Id="rId9" Type="http://schemas.openxmlformats.org/officeDocument/2006/relationships/image" Target="../media/image12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emf"/><Relationship Id="rId2" Type="http://schemas.openxmlformats.org/officeDocument/2006/relationships/image" Target="../media/image13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emf"/><Relationship Id="rId5" Type="http://schemas.openxmlformats.org/officeDocument/2006/relationships/image" Target="../media/image133.emf"/><Relationship Id="rId4" Type="http://schemas.openxmlformats.org/officeDocument/2006/relationships/image" Target="../media/image132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image" Target="../media/image136.png"/><Relationship Id="rId7" Type="http://schemas.openxmlformats.org/officeDocument/2006/relationships/image" Target="../media/image147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png"/><Relationship Id="rId5" Type="http://schemas.openxmlformats.org/officeDocument/2006/relationships/image" Target="../media/image137.emf"/><Relationship Id="rId4" Type="http://schemas.openxmlformats.org/officeDocument/2006/relationships/image" Target="../media/image15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emf"/><Relationship Id="rId3" Type="http://schemas.openxmlformats.org/officeDocument/2006/relationships/image" Target="../media/image157.png"/><Relationship Id="rId7" Type="http://schemas.openxmlformats.org/officeDocument/2006/relationships/image" Target="../media/image144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37.emf"/><Relationship Id="rId10" Type="http://schemas.openxmlformats.org/officeDocument/2006/relationships/image" Target="../media/image148.png"/><Relationship Id="rId4" Type="http://schemas.openxmlformats.org/officeDocument/2006/relationships/image" Target="../media/image1580.png"/><Relationship Id="rId9" Type="http://schemas.openxmlformats.org/officeDocument/2006/relationships/image" Target="../media/image14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emf"/><Relationship Id="rId13" Type="http://schemas.openxmlformats.org/officeDocument/2006/relationships/image" Target="../media/image147.emf"/><Relationship Id="rId3" Type="http://schemas.openxmlformats.org/officeDocument/2006/relationships/image" Target="../media/image140.emf"/><Relationship Id="rId7" Type="http://schemas.openxmlformats.org/officeDocument/2006/relationships/image" Target="../media/image144.emf"/><Relationship Id="rId12" Type="http://schemas.openxmlformats.org/officeDocument/2006/relationships/image" Target="../media/image138.emf"/><Relationship Id="rId17" Type="http://schemas.openxmlformats.org/officeDocument/2006/relationships/image" Target="../media/image13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3.emf"/><Relationship Id="rId11" Type="http://schemas.openxmlformats.org/officeDocument/2006/relationships/image" Target="../media/image158.png"/><Relationship Id="rId5" Type="http://schemas.openxmlformats.org/officeDocument/2006/relationships/image" Target="../media/image142.emf"/><Relationship Id="rId15" Type="http://schemas.openxmlformats.org/officeDocument/2006/relationships/image" Target="../media/image149.emf"/><Relationship Id="rId10" Type="http://schemas.openxmlformats.org/officeDocument/2006/relationships/image" Target="../media/image156.png"/><Relationship Id="rId4" Type="http://schemas.openxmlformats.org/officeDocument/2006/relationships/image" Target="../media/image141.emf"/><Relationship Id="rId9" Type="http://schemas.openxmlformats.org/officeDocument/2006/relationships/image" Target="../media/image146.emf"/><Relationship Id="rId14" Type="http://schemas.openxmlformats.org/officeDocument/2006/relationships/image" Target="../media/image148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emf"/><Relationship Id="rId3" Type="http://schemas.openxmlformats.org/officeDocument/2006/relationships/image" Target="../media/image141.emf"/><Relationship Id="rId7" Type="http://schemas.openxmlformats.org/officeDocument/2006/relationships/image" Target="../media/image145.emf"/><Relationship Id="rId12" Type="http://schemas.openxmlformats.org/officeDocument/2006/relationships/image" Target="../media/image149.emf"/><Relationship Id="rId2" Type="http://schemas.openxmlformats.org/officeDocument/2006/relationships/image" Target="../media/image14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emf"/><Relationship Id="rId11" Type="http://schemas.openxmlformats.org/officeDocument/2006/relationships/image" Target="../media/image148.emf"/><Relationship Id="rId5" Type="http://schemas.openxmlformats.org/officeDocument/2006/relationships/image" Target="../media/image143.emf"/><Relationship Id="rId10" Type="http://schemas.openxmlformats.org/officeDocument/2006/relationships/image" Target="../media/image147.emf"/><Relationship Id="rId4" Type="http://schemas.openxmlformats.org/officeDocument/2006/relationships/image" Target="../media/image142.emf"/><Relationship Id="rId9" Type="http://schemas.openxmlformats.org/officeDocument/2006/relationships/image" Target="../media/image138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3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8188" y="514676"/>
            <a:ext cx="677781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 GIÁO DỤC VÀ ĐÀO TẠO HÀ NỘI</a:t>
            </a:r>
            <a:endParaRPr lang="en-US" sz="3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1978" y="1435583"/>
            <a:ext cx="1380530" cy="13805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4001" y="3667497"/>
            <a:ext cx="1077698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TRÌNH DẠY HỌC TRÊN TRUYỀN HÌNH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 </a:t>
            </a:r>
            <a:r>
              <a:rPr lang="en-US" sz="36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 7</a:t>
            </a:r>
            <a:endParaRPr lang="en-US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40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95756" y="361446"/>
            <a:ext cx="6100901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smtClean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§5. </a:t>
            </a:r>
            <a:r>
              <a:rPr lang="en-US" sz="2400" b="1" smtClean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TÍNH CHẤT TIA PHÂN GIÁC CỦA MỘT GÓC</a:t>
            </a:r>
            <a:endParaRPr lang="vi-VN" sz="2400" b="1" dirty="0" smtClean="0">
              <a:solidFill>
                <a:srgbClr val="FFFF0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2668" y="845593"/>
            <a:ext cx="5663538" cy="4276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1) Định lí về tính chất các điểm thuộc tia phân giác</a:t>
            </a:r>
            <a:endParaRPr lang="vi-VN" sz="2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8839" y="1626318"/>
            <a:ext cx="9623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Cắt một góc xOy bằng giấy, gấp góc đó sao cho cạnh Ox chồng lên cạnh Oy.</a:t>
            </a:r>
            <a:endParaRPr lang="vi-VN" sz="2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46362" y="1275128"/>
            <a:ext cx="307777" cy="369332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1"/>
            </a:solidFill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400" b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?1</a:t>
            </a:r>
            <a:endParaRPr lang="en-US" sz="24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24" name="TextBox 823"/>
          <p:cNvSpPr txBox="1"/>
          <p:nvPr/>
        </p:nvSpPr>
        <p:spPr>
          <a:xfrm>
            <a:off x="668339" y="1239897"/>
            <a:ext cx="2882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a)        Gấp hình</a:t>
            </a:r>
            <a:endParaRPr lang="vi-VN" sz="2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452" name="Group 451"/>
          <p:cNvGrpSpPr/>
          <p:nvPr/>
        </p:nvGrpSpPr>
        <p:grpSpPr>
          <a:xfrm>
            <a:off x="1918383" y="2921430"/>
            <a:ext cx="2620194" cy="1824048"/>
            <a:chOff x="4785903" y="2516976"/>
            <a:chExt cx="2620194" cy="1824048"/>
          </a:xfrm>
        </p:grpSpPr>
        <p:sp>
          <p:nvSpPr>
            <p:cNvPr id="453" name="Rectangle 452"/>
            <p:cNvSpPr/>
            <p:nvPr/>
          </p:nvSpPr>
          <p:spPr>
            <a:xfrm>
              <a:off x="4849937" y="2619000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4" name="Picture 45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827" name="Group 826"/>
          <p:cNvGrpSpPr/>
          <p:nvPr/>
        </p:nvGrpSpPr>
        <p:grpSpPr>
          <a:xfrm>
            <a:off x="1918383" y="2921430"/>
            <a:ext cx="2620194" cy="1824048"/>
            <a:chOff x="4785903" y="2516976"/>
            <a:chExt cx="2620194" cy="1824048"/>
          </a:xfrm>
        </p:grpSpPr>
        <p:sp>
          <p:nvSpPr>
            <p:cNvPr id="828" name="Rectangle 827"/>
            <p:cNvSpPr/>
            <p:nvPr/>
          </p:nvSpPr>
          <p:spPr>
            <a:xfrm>
              <a:off x="4849937" y="2619000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29" name="Picture 8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830" name="Group 829"/>
          <p:cNvGrpSpPr/>
          <p:nvPr/>
        </p:nvGrpSpPr>
        <p:grpSpPr>
          <a:xfrm>
            <a:off x="1918383" y="2921430"/>
            <a:ext cx="2620194" cy="1824048"/>
            <a:chOff x="4785903" y="2516976"/>
            <a:chExt cx="2620194" cy="1824048"/>
          </a:xfrm>
        </p:grpSpPr>
        <p:sp>
          <p:nvSpPr>
            <p:cNvPr id="831" name="Rectangle 830"/>
            <p:cNvSpPr/>
            <p:nvPr/>
          </p:nvSpPr>
          <p:spPr>
            <a:xfrm>
              <a:off x="4849937" y="2619000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32" name="Picture 83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833" name="Group 832"/>
          <p:cNvGrpSpPr/>
          <p:nvPr/>
        </p:nvGrpSpPr>
        <p:grpSpPr>
          <a:xfrm>
            <a:off x="1918383" y="2921430"/>
            <a:ext cx="2620194" cy="1824048"/>
            <a:chOff x="4785903" y="2516976"/>
            <a:chExt cx="2620194" cy="1824048"/>
          </a:xfrm>
        </p:grpSpPr>
        <p:sp>
          <p:nvSpPr>
            <p:cNvPr id="834" name="Rectangle 833"/>
            <p:cNvSpPr/>
            <p:nvPr/>
          </p:nvSpPr>
          <p:spPr>
            <a:xfrm>
              <a:off x="4849937" y="2619000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35" name="Picture 83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836" name="Group 835"/>
          <p:cNvGrpSpPr/>
          <p:nvPr/>
        </p:nvGrpSpPr>
        <p:grpSpPr>
          <a:xfrm>
            <a:off x="1918383" y="2921430"/>
            <a:ext cx="2620194" cy="1824048"/>
            <a:chOff x="4785903" y="2516976"/>
            <a:chExt cx="2620194" cy="1824048"/>
          </a:xfrm>
        </p:grpSpPr>
        <p:sp>
          <p:nvSpPr>
            <p:cNvPr id="837" name="Rectangle 836"/>
            <p:cNvSpPr/>
            <p:nvPr/>
          </p:nvSpPr>
          <p:spPr>
            <a:xfrm>
              <a:off x="4849937" y="2619000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38" name="Picture 83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839" name="Group 838"/>
          <p:cNvGrpSpPr/>
          <p:nvPr/>
        </p:nvGrpSpPr>
        <p:grpSpPr>
          <a:xfrm>
            <a:off x="1918383" y="2921430"/>
            <a:ext cx="2620194" cy="1824048"/>
            <a:chOff x="4785903" y="2516976"/>
            <a:chExt cx="2620194" cy="1824048"/>
          </a:xfrm>
        </p:grpSpPr>
        <p:sp>
          <p:nvSpPr>
            <p:cNvPr id="840" name="Rectangle 839"/>
            <p:cNvSpPr/>
            <p:nvPr/>
          </p:nvSpPr>
          <p:spPr>
            <a:xfrm>
              <a:off x="4849937" y="2619000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41" name="Picture 84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842" name="Group 841"/>
          <p:cNvGrpSpPr/>
          <p:nvPr/>
        </p:nvGrpSpPr>
        <p:grpSpPr>
          <a:xfrm>
            <a:off x="1918383" y="2921430"/>
            <a:ext cx="2620194" cy="1824048"/>
            <a:chOff x="4785903" y="2516976"/>
            <a:chExt cx="2620194" cy="1824048"/>
          </a:xfrm>
        </p:grpSpPr>
        <p:sp>
          <p:nvSpPr>
            <p:cNvPr id="843" name="Rectangle 842"/>
            <p:cNvSpPr/>
            <p:nvPr/>
          </p:nvSpPr>
          <p:spPr>
            <a:xfrm>
              <a:off x="4849937" y="2619000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44" name="Picture 84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845" name="Group 844"/>
          <p:cNvGrpSpPr/>
          <p:nvPr/>
        </p:nvGrpSpPr>
        <p:grpSpPr>
          <a:xfrm>
            <a:off x="1918383" y="2921430"/>
            <a:ext cx="2620194" cy="1824048"/>
            <a:chOff x="4785903" y="2516976"/>
            <a:chExt cx="2620194" cy="1824048"/>
          </a:xfrm>
        </p:grpSpPr>
        <p:sp>
          <p:nvSpPr>
            <p:cNvPr id="846" name="Rectangle 845"/>
            <p:cNvSpPr/>
            <p:nvPr/>
          </p:nvSpPr>
          <p:spPr>
            <a:xfrm>
              <a:off x="4849937" y="2619000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47" name="Picture 84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848" name="Group 847"/>
          <p:cNvGrpSpPr/>
          <p:nvPr/>
        </p:nvGrpSpPr>
        <p:grpSpPr>
          <a:xfrm>
            <a:off x="1918383" y="2921430"/>
            <a:ext cx="2620194" cy="1824048"/>
            <a:chOff x="4785903" y="2516976"/>
            <a:chExt cx="2620194" cy="1824048"/>
          </a:xfrm>
        </p:grpSpPr>
        <p:sp>
          <p:nvSpPr>
            <p:cNvPr id="849" name="Rectangle 848"/>
            <p:cNvSpPr/>
            <p:nvPr/>
          </p:nvSpPr>
          <p:spPr>
            <a:xfrm>
              <a:off x="4849937" y="2619000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50" name="Picture 84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851" name="Group 850"/>
          <p:cNvGrpSpPr/>
          <p:nvPr/>
        </p:nvGrpSpPr>
        <p:grpSpPr>
          <a:xfrm>
            <a:off x="1918383" y="2921430"/>
            <a:ext cx="2620194" cy="1824048"/>
            <a:chOff x="4785903" y="2516976"/>
            <a:chExt cx="2620194" cy="1824048"/>
          </a:xfrm>
        </p:grpSpPr>
        <p:sp>
          <p:nvSpPr>
            <p:cNvPr id="852" name="Rectangle 851"/>
            <p:cNvSpPr/>
            <p:nvPr/>
          </p:nvSpPr>
          <p:spPr>
            <a:xfrm>
              <a:off x="4849937" y="2619000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53" name="Picture 85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854" name="Group 853"/>
          <p:cNvGrpSpPr/>
          <p:nvPr/>
        </p:nvGrpSpPr>
        <p:grpSpPr>
          <a:xfrm>
            <a:off x="1918383" y="2921430"/>
            <a:ext cx="2620194" cy="1824048"/>
            <a:chOff x="4785903" y="2516976"/>
            <a:chExt cx="2620194" cy="1824048"/>
          </a:xfrm>
        </p:grpSpPr>
        <p:sp>
          <p:nvSpPr>
            <p:cNvPr id="855" name="Rectangle 854"/>
            <p:cNvSpPr/>
            <p:nvPr/>
          </p:nvSpPr>
          <p:spPr>
            <a:xfrm>
              <a:off x="4849937" y="2619000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56" name="Picture 85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857" name="Group 856"/>
          <p:cNvGrpSpPr/>
          <p:nvPr/>
        </p:nvGrpSpPr>
        <p:grpSpPr>
          <a:xfrm>
            <a:off x="1918383" y="2921430"/>
            <a:ext cx="2620194" cy="1824048"/>
            <a:chOff x="4785903" y="2516976"/>
            <a:chExt cx="2620194" cy="1824048"/>
          </a:xfrm>
        </p:grpSpPr>
        <p:sp>
          <p:nvSpPr>
            <p:cNvPr id="858" name="Rectangle 857"/>
            <p:cNvSpPr/>
            <p:nvPr/>
          </p:nvSpPr>
          <p:spPr>
            <a:xfrm>
              <a:off x="4849937" y="2619000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59" name="Picture 858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860" name="Group 859"/>
          <p:cNvGrpSpPr/>
          <p:nvPr/>
        </p:nvGrpSpPr>
        <p:grpSpPr>
          <a:xfrm>
            <a:off x="1918383" y="2921430"/>
            <a:ext cx="2620194" cy="1824048"/>
            <a:chOff x="4785903" y="2516976"/>
            <a:chExt cx="2620194" cy="1824048"/>
          </a:xfrm>
        </p:grpSpPr>
        <p:sp>
          <p:nvSpPr>
            <p:cNvPr id="861" name="Rectangle 860"/>
            <p:cNvSpPr/>
            <p:nvPr/>
          </p:nvSpPr>
          <p:spPr>
            <a:xfrm>
              <a:off x="4849937" y="2619000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62" name="Picture 861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863" name="Group 862"/>
          <p:cNvGrpSpPr/>
          <p:nvPr/>
        </p:nvGrpSpPr>
        <p:grpSpPr>
          <a:xfrm>
            <a:off x="1918383" y="2921430"/>
            <a:ext cx="2620194" cy="1824048"/>
            <a:chOff x="4785903" y="2516976"/>
            <a:chExt cx="2620194" cy="1824048"/>
          </a:xfrm>
        </p:grpSpPr>
        <p:sp>
          <p:nvSpPr>
            <p:cNvPr id="864" name="Rectangle 863"/>
            <p:cNvSpPr/>
            <p:nvPr/>
          </p:nvSpPr>
          <p:spPr>
            <a:xfrm>
              <a:off x="4849937" y="2619000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65" name="Picture 864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866" name="Group 865"/>
          <p:cNvGrpSpPr/>
          <p:nvPr/>
        </p:nvGrpSpPr>
        <p:grpSpPr>
          <a:xfrm>
            <a:off x="1918383" y="2921430"/>
            <a:ext cx="2620194" cy="1824048"/>
            <a:chOff x="4785903" y="2516976"/>
            <a:chExt cx="2620194" cy="1824048"/>
          </a:xfrm>
        </p:grpSpPr>
        <p:sp>
          <p:nvSpPr>
            <p:cNvPr id="867" name="Rectangle 866"/>
            <p:cNvSpPr/>
            <p:nvPr/>
          </p:nvSpPr>
          <p:spPr>
            <a:xfrm>
              <a:off x="4849937" y="2619000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68" name="Picture 867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869" name="Group 868"/>
          <p:cNvGrpSpPr/>
          <p:nvPr/>
        </p:nvGrpSpPr>
        <p:grpSpPr>
          <a:xfrm>
            <a:off x="1918383" y="2921430"/>
            <a:ext cx="2620194" cy="1824048"/>
            <a:chOff x="4785903" y="2516976"/>
            <a:chExt cx="2620194" cy="1824048"/>
          </a:xfrm>
        </p:grpSpPr>
        <p:sp>
          <p:nvSpPr>
            <p:cNvPr id="870" name="Rectangle 869"/>
            <p:cNvSpPr/>
            <p:nvPr/>
          </p:nvSpPr>
          <p:spPr>
            <a:xfrm>
              <a:off x="4849937" y="2619000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71" name="Picture 870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872" name="Group 871"/>
          <p:cNvGrpSpPr/>
          <p:nvPr/>
        </p:nvGrpSpPr>
        <p:grpSpPr>
          <a:xfrm>
            <a:off x="1918383" y="2921430"/>
            <a:ext cx="2620194" cy="1824048"/>
            <a:chOff x="4785903" y="2516976"/>
            <a:chExt cx="2620194" cy="1824048"/>
          </a:xfrm>
        </p:grpSpPr>
        <p:sp>
          <p:nvSpPr>
            <p:cNvPr id="873" name="Rectangle 872"/>
            <p:cNvSpPr/>
            <p:nvPr/>
          </p:nvSpPr>
          <p:spPr>
            <a:xfrm>
              <a:off x="4849937" y="2619000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74" name="Picture 873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875" name="Group 874"/>
          <p:cNvGrpSpPr/>
          <p:nvPr/>
        </p:nvGrpSpPr>
        <p:grpSpPr>
          <a:xfrm>
            <a:off x="1918383" y="2921430"/>
            <a:ext cx="2620194" cy="1824048"/>
            <a:chOff x="4785903" y="2516976"/>
            <a:chExt cx="2620194" cy="1824048"/>
          </a:xfrm>
        </p:grpSpPr>
        <p:sp>
          <p:nvSpPr>
            <p:cNvPr id="876" name="Rectangle 875"/>
            <p:cNvSpPr/>
            <p:nvPr/>
          </p:nvSpPr>
          <p:spPr>
            <a:xfrm>
              <a:off x="4849937" y="2619000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77" name="Picture 876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878" name="Group 877"/>
          <p:cNvGrpSpPr/>
          <p:nvPr/>
        </p:nvGrpSpPr>
        <p:grpSpPr>
          <a:xfrm>
            <a:off x="1918383" y="2921430"/>
            <a:ext cx="2620194" cy="1824048"/>
            <a:chOff x="4785903" y="2516976"/>
            <a:chExt cx="2620194" cy="1824048"/>
          </a:xfrm>
        </p:grpSpPr>
        <p:sp>
          <p:nvSpPr>
            <p:cNvPr id="879" name="Rectangle 878"/>
            <p:cNvSpPr/>
            <p:nvPr/>
          </p:nvSpPr>
          <p:spPr>
            <a:xfrm>
              <a:off x="4849937" y="2619000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80" name="Picture 879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881" name="Group 880"/>
          <p:cNvGrpSpPr/>
          <p:nvPr/>
        </p:nvGrpSpPr>
        <p:grpSpPr>
          <a:xfrm>
            <a:off x="1918383" y="2921430"/>
            <a:ext cx="2620194" cy="1824048"/>
            <a:chOff x="4785903" y="2516976"/>
            <a:chExt cx="2620194" cy="1824048"/>
          </a:xfrm>
        </p:grpSpPr>
        <p:sp>
          <p:nvSpPr>
            <p:cNvPr id="882" name="Rectangle 881"/>
            <p:cNvSpPr/>
            <p:nvPr/>
          </p:nvSpPr>
          <p:spPr>
            <a:xfrm>
              <a:off x="4849937" y="2619000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83" name="Picture 882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884" name="Group 883"/>
          <p:cNvGrpSpPr/>
          <p:nvPr/>
        </p:nvGrpSpPr>
        <p:grpSpPr>
          <a:xfrm>
            <a:off x="1918383" y="2921430"/>
            <a:ext cx="2620194" cy="1824048"/>
            <a:chOff x="4785903" y="2516976"/>
            <a:chExt cx="2620194" cy="1824048"/>
          </a:xfrm>
        </p:grpSpPr>
        <p:sp>
          <p:nvSpPr>
            <p:cNvPr id="885" name="Rectangle 884"/>
            <p:cNvSpPr/>
            <p:nvPr/>
          </p:nvSpPr>
          <p:spPr>
            <a:xfrm>
              <a:off x="4849937" y="2619000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86" name="Picture 885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887" name="Group 886"/>
          <p:cNvGrpSpPr/>
          <p:nvPr/>
        </p:nvGrpSpPr>
        <p:grpSpPr>
          <a:xfrm>
            <a:off x="1918383" y="2921430"/>
            <a:ext cx="2620194" cy="1824048"/>
            <a:chOff x="4785903" y="2516976"/>
            <a:chExt cx="2620194" cy="1824048"/>
          </a:xfrm>
        </p:grpSpPr>
        <p:sp>
          <p:nvSpPr>
            <p:cNvPr id="888" name="Rectangle 887"/>
            <p:cNvSpPr/>
            <p:nvPr/>
          </p:nvSpPr>
          <p:spPr>
            <a:xfrm>
              <a:off x="4849937" y="2619000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89" name="Picture 888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890" name="Group 889"/>
          <p:cNvGrpSpPr/>
          <p:nvPr/>
        </p:nvGrpSpPr>
        <p:grpSpPr>
          <a:xfrm>
            <a:off x="1918383" y="2921430"/>
            <a:ext cx="2620194" cy="1824048"/>
            <a:chOff x="4785903" y="2516976"/>
            <a:chExt cx="2620194" cy="1824048"/>
          </a:xfrm>
        </p:grpSpPr>
        <p:sp>
          <p:nvSpPr>
            <p:cNvPr id="891" name="Rectangle 890"/>
            <p:cNvSpPr/>
            <p:nvPr/>
          </p:nvSpPr>
          <p:spPr>
            <a:xfrm>
              <a:off x="4849937" y="2619000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92" name="Picture 891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893" name="Group 892"/>
          <p:cNvGrpSpPr/>
          <p:nvPr/>
        </p:nvGrpSpPr>
        <p:grpSpPr>
          <a:xfrm>
            <a:off x="1918383" y="2921430"/>
            <a:ext cx="2620194" cy="1824048"/>
            <a:chOff x="4785903" y="2516976"/>
            <a:chExt cx="2620194" cy="1824048"/>
          </a:xfrm>
        </p:grpSpPr>
        <p:sp>
          <p:nvSpPr>
            <p:cNvPr id="894" name="Rectangle 893"/>
            <p:cNvSpPr/>
            <p:nvPr/>
          </p:nvSpPr>
          <p:spPr>
            <a:xfrm>
              <a:off x="4849937" y="2619000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95" name="Picture 894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896" name="Group 895"/>
          <p:cNvGrpSpPr/>
          <p:nvPr/>
        </p:nvGrpSpPr>
        <p:grpSpPr>
          <a:xfrm>
            <a:off x="1918383" y="2921430"/>
            <a:ext cx="2620194" cy="1824048"/>
            <a:chOff x="4785903" y="2516976"/>
            <a:chExt cx="2620194" cy="1824048"/>
          </a:xfrm>
        </p:grpSpPr>
        <p:sp>
          <p:nvSpPr>
            <p:cNvPr id="897" name="Rectangle 896"/>
            <p:cNvSpPr/>
            <p:nvPr/>
          </p:nvSpPr>
          <p:spPr>
            <a:xfrm>
              <a:off x="4849937" y="2619000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98" name="Picture 897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899" name="Group 898"/>
          <p:cNvGrpSpPr/>
          <p:nvPr/>
        </p:nvGrpSpPr>
        <p:grpSpPr>
          <a:xfrm>
            <a:off x="1918383" y="2921430"/>
            <a:ext cx="2620194" cy="1824048"/>
            <a:chOff x="4785903" y="2516976"/>
            <a:chExt cx="2620194" cy="1824048"/>
          </a:xfrm>
        </p:grpSpPr>
        <p:sp>
          <p:nvSpPr>
            <p:cNvPr id="900" name="Rectangle 899"/>
            <p:cNvSpPr/>
            <p:nvPr/>
          </p:nvSpPr>
          <p:spPr>
            <a:xfrm>
              <a:off x="4849937" y="2619000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01" name="Picture 900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902" name="Group 901"/>
          <p:cNvGrpSpPr/>
          <p:nvPr/>
        </p:nvGrpSpPr>
        <p:grpSpPr>
          <a:xfrm>
            <a:off x="1918383" y="2921430"/>
            <a:ext cx="2620194" cy="1824048"/>
            <a:chOff x="4785903" y="2516976"/>
            <a:chExt cx="2620194" cy="1824048"/>
          </a:xfrm>
        </p:grpSpPr>
        <p:sp>
          <p:nvSpPr>
            <p:cNvPr id="903" name="Rectangle 902"/>
            <p:cNvSpPr/>
            <p:nvPr/>
          </p:nvSpPr>
          <p:spPr>
            <a:xfrm>
              <a:off x="4849937" y="2619000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04" name="Picture 903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905" name="Group 904"/>
          <p:cNvGrpSpPr/>
          <p:nvPr/>
        </p:nvGrpSpPr>
        <p:grpSpPr>
          <a:xfrm>
            <a:off x="1918383" y="2921430"/>
            <a:ext cx="2620194" cy="1824048"/>
            <a:chOff x="4785903" y="2516976"/>
            <a:chExt cx="2620194" cy="1824048"/>
          </a:xfrm>
        </p:grpSpPr>
        <p:sp>
          <p:nvSpPr>
            <p:cNvPr id="906" name="Rectangle 905"/>
            <p:cNvSpPr/>
            <p:nvPr/>
          </p:nvSpPr>
          <p:spPr>
            <a:xfrm>
              <a:off x="4849937" y="2619000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07" name="Picture 906"/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908" name="Group 907"/>
          <p:cNvGrpSpPr/>
          <p:nvPr/>
        </p:nvGrpSpPr>
        <p:grpSpPr>
          <a:xfrm>
            <a:off x="1918383" y="2921430"/>
            <a:ext cx="2620194" cy="1824048"/>
            <a:chOff x="4785903" y="2516976"/>
            <a:chExt cx="2620194" cy="1824048"/>
          </a:xfrm>
        </p:grpSpPr>
        <p:sp>
          <p:nvSpPr>
            <p:cNvPr id="909" name="Rectangle 908"/>
            <p:cNvSpPr/>
            <p:nvPr/>
          </p:nvSpPr>
          <p:spPr>
            <a:xfrm>
              <a:off x="4849937" y="2619000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10" name="Picture 909"/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911" name="Group 910"/>
          <p:cNvGrpSpPr/>
          <p:nvPr/>
        </p:nvGrpSpPr>
        <p:grpSpPr>
          <a:xfrm>
            <a:off x="1918383" y="2921430"/>
            <a:ext cx="2620194" cy="1824048"/>
            <a:chOff x="4785903" y="2516976"/>
            <a:chExt cx="2620194" cy="1824048"/>
          </a:xfrm>
        </p:grpSpPr>
        <p:sp>
          <p:nvSpPr>
            <p:cNvPr id="912" name="Rectangle 911"/>
            <p:cNvSpPr/>
            <p:nvPr/>
          </p:nvSpPr>
          <p:spPr>
            <a:xfrm>
              <a:off x="4849937" y="2619000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13" name="Picture 912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914" name="Group 913"/>
          <p:cNvGrpSpPr/>
          <p:nvPr/>
        </p:nvGrpSpPr>
        <p:grpSpPr>
          <a:xfrm>
            <a:off x="1918383" y="2921430"/>
            <a:ext cx="2620194" cy="1824048"/>
            <a:chOff x="4785903" y="2516976"/>
            <a:chExt cx="2620194" cy="1824048"/>
          </a:xfrm>
        </p:grpSpPr>
        <p:sp>
          <p:nvSpPr>
            <p:cNvPr id="915" name="Rectangle 914"/>
            <p:cNvSpPr/>
            <p:nvPr/>
          </p:nvSpPr>
          <p:spPr>
            <a:xfrm>
              <a:off x="4849937" y="2619000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16" name="Picture 915"/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917" name="Group 916"/>
          <p:cNvGrpSpPr/>
          <p:nvPr/>
        </p:nvGrpSpPr>
        <p:grpSpPr>
          <a:xfrm>
            <a:off x="1918383" y="2921430"/>
            <a:ext cx="2620194" cy="1824048"/>
            <a:chOff x="4785903" y="2516976"/>
            <a:chExt cx="2620194" cy="1824048"/>
          </a:xfrm>
        </p:grpSpPr>
        <p:sp>
          <p:nvSpPr>
            <p:cNvPr id="918" name="Rectangle 917"/>
            <p:cNvSpPr/>
            <p:nvPr/>
          </p:nvSpPr>
          <p:spPr>
            <a:xfrm>
              <a:off x="4849937" y="2619000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19" name="Picture 918"/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920" name="Group 919"/>
          <p:cNvGrpSpPr/>
          <p:nvPr/>
        </p:nvGrpSpPr>
        <p:grpSpPr>
          <a:xfrm>
            <a:off x="1918383" y="2921430"/>
            <a:ext cx="2620194" cy="1824048"/>
            <a:chOff x="4785903" y="2516976"/>
            <a:chExt cx="2620194" cy="1824048"/>
          </a:xfrm>
        </p:grpSpPr>
        <p:sp>
          <p:nvSpPr>
            <p:cNvPr id="921" name="Rectangle 920"/>
            <p:cNvSpPr/>
            <p:nvPr/>
          </p:nvSpPr>
          <p:spPr>
            <a:xfrm>
              <a:off x="4849937" y="2619000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22" name="Picture 921"/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923" name="Group 922"/>
          <p:cNvGrpSpPr/>
          <p:nvPr/>
        </p:nvGrpSpPr>
        <p:grpSpPr>
          <a:xfrm>
            <a:off x="1918383" y="2921430"/>
            <a:ext cx="2620194" cy="1824048"/>
            <a:chOff x="4785903" y="2516976"/>
            <a:chExt cx="2620194" cy="1824048"/>
          </a:xfrm>
        </p:grpSpPr>
        <p:sp>
          <p:nvSpPr>
            <p:cNvPr id="924" name="Rectangle 923"/>
            <p:cNvSpPr/>
            <p:nvPr/>
          </p:nvSpPr>
          <p:spPr>
            <a:xfrm>
              <a:off x="4849937" y="2619000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25" name="Picture 924"/>
            <p:cNvPicPr>
              <a:picLocks noChangeAspect="1"/>
            </p:cNvPicPr>
            <p:nvPr/>
          </p:nvPicPr>
          <p:blipFill>
            <a:blip r:embed="rId35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926" name="Group 925"/>
          <p:cNvGrpSpPr/>
          <p:nvPr/>
        </p:nvGrpSpPr>
        <p:grpSpPr>
          <a:xfrm>
            <a:off x="1918383" y="2921430"/>
            <a:ext cx="2620194" cy="1824048"/>
            <a:chOff x="4785903" y="2516976"/>
            <a:chExt cx="2620194" cy="1824048"/>
          </a:xfrm>
        </p:grpSpPr>
        <p:sp>
          <p:nvSpPr>
            <p:cNvPr id="927" name="Rectangle 926"/>
            <p:cNvSpPr/>
            <p:nvPr/>
          </p:nvSpPr>
          <p:spPr>
            <a:xfrm>
              <a:off x="4849937" y="2619000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28" name="Picture 927"/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929" name="Group 928"/>
          <p:cNvGrpSpPr/>
          <p:nvPr/>
        </p:nvGrpSpPr>
        <p:grpSpPr>
          <a:xfrm>
            <a:off x="1918383" y="2921430"/>
            <a:ext cx="2620194" cy="1824048"/>
            <a:chOff x="4785903" y="2516976"/>
            <a:chExt cx="2620194" cy="1824048"/>
          </a:xfrm>
        </p:grpSpPr>
        <p:sp>
          <p:nvSpPr>
            <p:cNvPr id="930" name="Rectangle 929"/>
            <p:cNvSpPr/>
            <p:nvPr/>
          </p:nvSpPr>
          <p:spPr>
            <a:xfrm>
              <a:off x="4849937" y="2619000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31" name="Picture 930"/>
            <p:cNvPicPr>
              <a:picLocks noChangeAspect="1"/>
            </p:cNvPicPr>
            <p:nvPr/>
          </p:nvPicPr>
          <p:blipFill>
            <a:blip r:embed="rId37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932" name="Group 931"/>
          <p:cNvGrpSpPr/>
          <p:nvPr/>
        </p:nvGrpSpPr>
        <p:grpSpPr>
          <a:xfrm>
            <a:off x="1918383" y="2921430"/>
            <a:ext cx="2620194" cy="1824048"/>
            <a:chOff x="4785903" y="2516976"/>
            <a:chExt cx="2620194" cy="1824048"/>
          </a:xfrm>
        </p:grpSpPr>
        <p:sp>
          <p:nvSpPr>
            <p:cNvPr id="933" name="Rectangle 932"/>
            <p:cNvSpPr/>
            <p:nvPr/>
          </p:nvSpPr>
          <p:spPr>
            <a:xfrm>
              <a:off x="4849937" y="2619000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34" name="Picture 933"/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935" name="Group 934"/>
          <p:cNvGrpSpPr/>
          <p:nvPr/>
        </p:nvGrpSpPr>
        <p:grpSpPr>
          <a:xfrm>
            <a:off x="1918383" y="2921430"/>
            <a:ext cx="2620194" cy="1824048"/>
            <a:chOff x="4785903" y="2516976"/>
            <a:chExt cx="2620194" cy="1824048"/>
          </a:xfrm>
        </p:grpSpPr>
        <p:sp>
          <p:nvSpPr>
            <p:cNvPr id="936" name="Rectangle 935"/>
            <p:cNvSpPr/>
            <p:nvPr/>
          </p:nvSpPr>
          <p:spPr>
            <a:xfrm>
              <a:off x="4849937" y="2619000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37" name="Picture 936"/>
            <p:cNvPicPr>
              <a:picLocks noChangeAspect="1"/>
            </p:cNvPicPr>
            <p:nvPr/>
          </p:nvPicPr>
          <p:blipFill>
            <a:blip r:embed="rId39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938" name="Group 937"/>
          <p:cNvGrpSpPr/>
          <p:nvPr/>
        </p:nvGrpSpPr>
        <p:grpSpPr>
          <a:xfrm>
            <a:off x="1918383" y="2921430"/>
            <a:ext cx="2620194" cy="1824048"/>
            <a:chOff x="4785903" y="2516976"/>
            <a:chExt cx="2620194" cy="1824048"/>
          </a:xfrm>
        </p:grpSpPr>
        <p:sp>
          <p:nvSpPr>
            <p:cNvPr id="939" name="Rectangle 938"/>
            <p:cNvSpPr/>
            <p:nvPr/>
          </p:nvSpPr>
          <p:spPr>
            <a:xfrm>
              <a:off x="4849937" y="2619000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40" name="Picture 939"/>
            <p:cNvPicPr>
              <a:picLocks noChangeAspect="1"/>
            </p:cNvPicPr>
            <p:nvPr/>
          </p:nvPicPr>
          <p:blipFill>
            <a:blip r:embed="rId40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941" name="Group 940"/>
          <p:cNvGrpSpPr/>
          <p:nvPr/>
        </p:nvGrpSpPr>
        <p:grpSpPr>
          <a:xfrm>
            <a:off x="1918383" y="2921430"/>
            <a:ext cx="2620194" cy="1824048"/>
            <a:chOff x="4785903" y="2516976"/>
            <a:chExt cx="2620194" cy="1824048"/>
          </a:xfrm>
        </p:grpSpPr>
        <p:sp>
          <p:nvSpPr>
            <p:cNvPr id="942" name="Rectangle 941"/>
            <p:cNvSpPr/>
            <p:nvPr/>
          </p:nvSpPr>
          <p:spPr>
            <a:xfrm>
              <a:off x="4849937" y="2619000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43" name="Picture 942"/>
            <p:cNvPicPr>
              <a:picLocks noChangeAspect="1"/>
            </p:cNvPicPr>
            <p:nvPr/>
          </p:nvPicPr>
          <p:blipFill>
            <a:blip r:embed="rId41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944" name="Group 943"/>
          <p:cNvGrpSpPr/>
          <p:nvPr/>
        </p:nvGrpSpPr>
        <p:grpSpPr>
          <a:xfrm>
            <a:off x="1918383" y="2921430"/>
            <a:ext cx="2620194" cy="1824048"/>
            <a:chOff x="4785903" y="2516976"/>
            <a:chExt cx="2620194" cy="1824048"/>
          </a:xfrm>
        </p:grpSpPr>
        <p:sp>
          <p:nvSpPr>
            <p:cNvPr id="945" name="Rectangle 944"/>
            <p:cNvSpPr/>
            <p:nvPr/>
          </p:nvSpPr>
          <p:spPr>
            <a:xfrm>
              <a:off x="4849937" y="2619000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46" name="Picture 945"/>
            <p:cNvPicPr>
              <a:picLocks noChangeAspect="1"/>
            </p:cNvPicPr>
            <p:nvPr/>
          </p:nvPicPr>
          <p:blipFill>
            <a:blip r:embed="rId42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947" name="Group 946"/>
          <p:cNvGrpSpPr/>
          <p:nvPr/>
        </p:nvGrpSpPr>
        <p:grpSpPr>
          <a:xfrm>
            <a:off x="1918383" y="2921430"/>
            <a:ext cx="2620194" cy="1824048"/>
            <a:chOff x="4785903" y="2516976"/>
            <a:chExt cx="2620194" cy="1824048"/>
          </a:xfrm>
        </p:grpSpPr>
        <p:sp>
          <p:nvSpPr>
            <p:cNvPr id="948" name="Rectangle 947"/>
            <p:cNvSpPr/>
            <p:nvPr/>
          </p:nvSpPr>
          <p:spPr>
            <a:xfrm>
              <a:off x="4849937" y="2619000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49" name="Picture 948"/>
            <p:cNvPicPr>
              <a:picLocks noChangeAspect="1"/>
            </p:cNvPicPr>
            <p:nvPr/>
          </p:nvPicPr>
          <p:blipFill>
            <a:blip r:embed="rId43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950" name="Group 949"/>
          <p:cNvGrpSpPr/>
          <p:nvPr/>
        </p:nvGrpSpPr>
        <p:grpSpPr>
          <a:xfrm>
            <a:off x="1918383" y="2921430"/>
            <a:ext cx="2620194" cy="1824048"/>
            <a:chOff x="4785903" y="2516976"/>
            <a:chExt cx="2620194" cy="1824048"/>
          </a:xfrm>
        </p:grpSpPr>
        <p:sp>
          <p:nvSpPr>
            <p:cNvPr id="951" name="Rectangle 950"/>
            <p:cNvSpPr/>
            <p:nvPr/>
          </p:nvSpPr>
          <p:spPr>
            <a:xfrm>
              <a:off x="4849937" y="2619000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52" name="Picture 951"/>
            <p:cNvPicPr>
              <a:picLocks noChangeAspect="1"/>
            </p:cNvPicPr>
            <p:nvPr/>
          </p:nvPicPr>
          <p:blipFill>
            <a:blip r:embed="rId44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45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1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8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9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6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3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7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4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1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8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5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2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9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6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33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4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47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4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61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68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75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82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89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96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3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1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17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24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310"/>
                            </p:stCondLst>
                            <p:childTnLst>
                              <p:par>
                                <p:cTn id="121" presetID="1" presetClass="entr" presetSubtype="0" fill="hold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38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450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2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9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660"/>
                            </p:stCondLst>
                            <p:childTnLst>
                              <p:par>
                                <p:cTn id="136" presetID="1" presetClass="entr" presetSubtype="0" fill="hold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730"/>
                            </p:stCondLst>
                            <p:childTnLst>
                              <p:par>
                                <p:cTn id="139" presetID="1" presetClass="entr" presetSubtype="0" fill="hold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80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8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95756" y="361446"/>
            <a:ext cx="6100901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smtClean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§5. </a:t>
            </a:r>
            <a:r>
              <a:rPr lang="en-US" sz="2400" b="1" smtClean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TÍNH CHẤT TIA PHÂN GIÁC CỦA MỘT GÓC</a:t>
            </a:r>
            <a:endParaRPr lang="vi-VN" sz="2400" b="1" dirty="0" smtClean="0">
              <a:solidFill>
                <a:srgbClr val="FFFF0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2668" y="845593"/>
            <a:ext cx="5663538" cy="4276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1) Định lí về tính chất các điểm thuộc tia phân giác</a:t>
            </a:r>
            <a:endParaRPr lang="vi-VN" sz="2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8839" y="1626318"/>
            <a:ext cx="9623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Cắt một góc xOy bằng giấy, gấp góc đó sao cho cạnh Ox chồng lên cạnh Oy.</a:t>
            </a:r>
            <a:endParaRPr lang="vi-VN" sz="2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46362" y="1275128"/>
            <a:ext cx="307777" cy="369332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1"/>
            </a:solidFill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400" b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?1</a:t>
            </a:r>
            <a:endParaRPr lang="en-US" sz="24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3626" y="2011335"/>
            <a:ext cx="10772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spc="-2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Từ một điểm M tùy ý trên tia phân giác Oz, ta gấp MH vuông góc với hai cạnh trùng nhau Ox và Oy.</a:t>
            </a:r>
            <a:endParaRPr lang="vi-VN" sz="2000" spc="-2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24" name="TextBox 823"/>
          <p:cNvSpPr txBox="1"/>
          <p:nvPr/>
        </p:nvSpPr>
        <p:spPr>
          <a:xfrm>
            <a:off x="668339" y="1239897"/>
            <a:ext cx="2882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a)        Gấp hình</a:t>
            </a:r>
            <a:endParaRPr lang="vi-VN" sz="2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4754732" y="3675613"/>
            <a:ext cx="698500" cy="46990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1" name="Group 430"/>
          <p:cNvGrpSpPr/>
          <p:nvPr/>
        </p:nvGrpSpPr>
        <p:grpSpPr>
          <a:xfrm>
            <a:off x="5669387" y="2962392"/>
            <a:ext cx="2620194" cy="1824048"/>
            <a:chOff x="4785903" y="2516976"/>
            <a:chExt cx="2620194" cy="1824048"/>
          </a:xfrm>
        </p:grpSpPr>
        <p:sp>
          <p:nvSpPr>
            <p:cNvPr id="432" name="Rectangle 431"/>
            <p:cNvSpPr/>
            <p:nvPr/>
          </p:nvSpPr>
          <p:spPr>
            <a:xfrm>
              <a:off x="4866541" y="2611711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3" name="Picture 43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434" name="Group 433"/>
          <p:cNvGrpSpPr/>
          <p:nvPr/>
        </p:nvGrpSpPr>
        <p:grpSpPr>
          <a:xfrm>
            <a:off x="5669387" y="2962392"/>
            <a:ext cx="2620194" cy="1824048"/>
            <a:chOff x="4785903" y="2516976"/>
            <a:chExt cx="2620194" cy="1824048"/>
          </a:xfrm>
        </p:grpSpPr>
        <p:sp>
          <p:nvSpPr>
            <p:cNvPr id="435" name="Rectangle 434"/>
            <p:cNvSpPr/>
            <p:nvPr/>
          </p:nvSpPr>
          <p:spPr>
            <a:xfrm>
              <a:off x="4866541" y="2611711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6" name="Picture 43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437" name="Group 436"/>
          <p:cNvGrpSpPr/>
          <p:nvPr/>
        </p:nvGrpSpPr>
        <p:grpSpPr>
          <a:xfrm>
            <a:off x="5669387" y="2962392"/>
            <a:ext cx="2620194" cy="1824048"/>
            <a:chOff x="4785903" y="2516976"/>
            <a:chExt cx="2620194" cy="1824048"/>
          </a:xfrm>
        </p:grpSpPr>
        <p:sp>
          <p:nvSpPr>
            <p:cNvPr id="438" name="Rectangle 437"/>
            <p:cNvSpPr/>
            <p:nvPr/>
          </p:nvSpPr>
          <p:spPr>
            <a:xfrm>
              <a:off x="4866541" y="2611711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9" name="Picture 43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440" name="Group 439"/>
          <p:cNvGrpSpPr/>
          <p:nvPr/>
        </p:nvGrpSpPr>
        <p:grpSpPr>
          <a:xfrm>
            <a:off x="5669387" y="2962392"/>
            <a:ext cx="2620194" cy="1824048"/>
            <a:chOff x="4785903" y="2516976"/>
            <a:chExt cx="2620194" cy="1824048"/>
          </a:xfrm>
        </p:grpSpPr>
        <p:sp>
          <p:nvSpPr>
            <p:cNvPr id="441" name="Rectangle 440"/>
            <p:cNvSpPr/>
            <p:nvPr/>
          </p:nvSpPr>
          <p:spPr>
            <a:xfrm>
              <a:off x="4866541" y="2611711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2" name="Picture 44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443" name="Group 442"/>
          <p:cNvGrpSpPr/>
          <p:nvPr/>
        </p:nvGrpSpPr>
        <p:grpSpPr>
          <a:xfrm>
            <a:off x="5669387" y="2962392"/>
            <a:ext cx="2620194" cy="1824048"/>
            <a:chOff x="4785903" y="2516976"/>
            <a:chExt cx="2620194" cy="1824048"/>
          </a:xfrm>
        </p:grpSpPr>
        <p:sp>
          <p:nvSpPr>
            <p:cNvPr id="444" name="Rectangle 443"/>
            <p:cNvSpPr/>
            <p:nvPr/>
          </p:nvSpPr>
          <p:spPr>
            <a:xfrm>
              <a:off x="4866541" y="2611711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5" name="Picture 44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446" name="Group 445"/>
          <p:cNvGrpSpPr/>
          <p:nvPr/>
        </p:nvGrpSpPr>
        <p:grpSpPr>
          <a:xfrm>
            <a:off x="5669387" y="2962392"/>
            <a:ext cx="2620194" cy="1824048"/>
            <a:chOff x="4785903" y="2516976"/>
            <a:chExt cx="2620194" cy="1824048"/>
          </a:xfrm>
        </p:grpSpPr>
        <p:sp>
          <p:nvSpPr>
            <p:cNvPr id="447" name="Rectangle 446"/>
            <p:cNvSpPr/>
            <p:nvPr/>
          </p:nvSpPr>
          <p:spPr>
            <a:xfrm>
              <a:off x="4866541" y="2611711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8" name="Picture 44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677" name="Group 676"/>
          <p:cNvGrpSpPr/>
          <p:nvPr/>
        </p:nvGrpSpPr>
        <p:grpSpPr>
          <a:xfrm>
            <a:off x="5669387" y="2962392"/>
            <a:ext cx="2620194" cy="1824048"/>
            <a:chOff x="4785903" y="2516976"/>
            <a:chExt cx="2620194" cy="1824048"/>
          </a:xfrm>
        </p:grpSpPr>
        <p:sp>
          <p:nvSpPr>
            <p:cNvPr id="678" name="Rectangle 677"/>
            <p:cNvSpPr/>
            <p:nvPr/>
          </p:nvSpPr>
          <p:spPr>
            <a:xfrm>
              <a:off x="4866541" y="2611711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79" name="Picture 67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680" name="Group 679"/>
          <p:cNvGrpSpPr/>
          <p:nvPr/>
        </p:nvGrpSpPr>
        <p:grpSpPr>
          <a:xfrm>
            <a:off x="5669387" y="2962392"/>
            <a:ext cx="2620194" cy="1824048"/>
            <a:chOff x="4785903" y="2516976"/>
            <a:chExt cx="2620194" cy="1824048"/>
          </a:xfrm>
        </p:grpSpPr>
        <p:sp>
          <p:nvSpPr>
            <p:cNvPr id="681" name="Rectangle 680"/>
            <p:cNvSpPr/>
            <p:nvPr/>
          </p:nvSpPr>
          <p:spPr>
            <a:xfrm>
              <a:off x="4866541" y="2611711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82" name="Picture 68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683" name="Group 682"/>
          <p:cNvGrpSpPr/>
          <p:nvPr/>
        </p:nvGrpSpPr>
        <p:grpSpPr>
          <a:xfrm>
            <a:off x="5669387" y="2962392"/>
            <a:ext cx="2620194" cy="1824048"/>
            <a:chOff x="4785903" y="2516976"/>
            <a:chExt cx="2620194" cy="1824048"/>
          </a:xfrm>
        </p:grpSpPr>
        <p:sp>
          <p:nvSpPr>
            <p:cNvPr id="684" name="Rectangle 683"/>
            <p:cNvSpPr/>
            <p:nvPr/>
          </p:nvSpPr>
          <p:spPr>
            <a:xfrm>
              <a:off x="4866541" y="2611711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85" name="Picture 68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686" name="Group 685"/>
          <p:cNvGrpSpPr/>
          <p:nvPr/>
        </p:nvGrpSpPr>
        <p:grpSpPr>
          <a:xfrm>
            <a:off x="5669387" y="2962392"/>
            <a:ext cx="2620194" cy="1824048"/>
            <a:chOff x="4785903" y="2516976"/>
            <a:chExt cx="2620194" cy="1824048"/>
          </a:xfrm>
        </p:grpSpPr>
        <p:sp>
          <p:nvSpPr>
            <p:cNvPr id="687" name="Rectangle 686"/>
            <p:cNvSpPr/>
            <p:nvPr/>
          </p:nvSpPr>
          <p:spPr>
            <a:xfrm>
              <a:off x="4866541" y="2611711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88" name="Picture 68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689" name="Group 688"/>
          <p:cNvGrpSpPr/>
          <p:nvPr/>
        </p:nvGrpSpPr>
        <p:grpSpPr>
          <a:xfrm>
            <a:off x="5669387" y="2962392"/>
            <a:ext cx="2620194" cy="1824048"/>
            <a:chOff x="4785903" y="2516976"/>
            <a:chExt cx="2620194" cy="1824048"/>
          </a:xfrm>
        </p:grpSpPr>
        <p:sp>
          <p:nvSpPr>
            <p:cNvPr id="690" name="Rectangle 689"/>
            <p:cNvSpPr/>
            <p:nvPr/>
          </p:nvSpPr>
          <p:spPr>
            <a:xfrm>
              <a:off x="4866541" y="2611711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91" name="Picture 69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692" name="Group 691"/>
          <p:cNvGrpSpPr/>
          <p:nvPr/>
        </p:nvGrpSpPr>
        <p:grpSpPr>
          <a:xfrm>
            <a:off x="5669387" y="2962392"/>
            <a:ext cx="2620194" cy="1824048"/>
            <a:chOff x="4785903" y="2516976"/>
            <a:chExt cx="2620194" cy="1824048"/>
          </a:xfrm>
        </p:grpSpPr>
        <p:sp>
          <p:nvSpPr>
            <p:cNvPr id="693" name="Rectangle 692"/>
            <p:cNvSpPr/>
            <p:nvPr/>
          </p:nvSpPr>
          <p:spPr>
            <a:xfrm>
              <a:off x="4866541" y="2611711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94" name="Picture 693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695" name="Group 694"/>
          <p:cNvGrpSpPr/>
          <p:nvPr/>
        </p:nvGrpSpPr>
        <p:grpSpPr>
          <a:xfrm>
            <a:off x="5669387" y="2962392"/>
            <a:ext cx="2620194" cy="1824048"/>
            <a:chOff x="4785903" y="2516976"/>
            <a:chExt cx="2620194" cy="1824048"/>
          </a:xfrm>
        </p:grpSpPr>
        <p:sp>
          <p:nvSpPr>
            <p:cNvPr id="696" name="Rectangle 695"/>
            <p:cNvSpPr/>
            <p:nvPr/>
          </p:nvSpPr>
          <p:spPr>
            <a:xfrm>
              <a:off x="4866541" y="2611711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97" name="Picture 69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698" name="Group 697"/>
          <p:cNvGrpSpPr/>
          <p:nvPr/>
        </p:nvGrpSpPr>
        <p:grpSpPr>
          <a:xfrm>
            <a:off x="5669387" y="2962392"/>
            <a:ext cx="2620194" cy="1824048"/>
            <a:chOff x="4785903" y="2516976"/>
            <a:chExt cx="2620194" cy="1824048"/>
          </a:xfrm>
        </p:grpSpPr>
        <p:sp>
          <p:nvSpPr>
            <p:cNvPr id="699" name="Rectangle 698"/>
            <p:cNvSpPr/>
            <p:nvPr/>
          </p:nvSpPr>
          <p:spPr>
            <a:xfrm>
              <a:off x="4866541" y="2611711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00" name="Picture 699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701" name="Group 700"/>
          <p:cNvGrpSpPr/>
          <p:nvPr/>
        </p:nvGrpSpPr>
        <p:grpSpPr>
          <a:xfrm>
            <a:off x="5669387" y="2962392"/>
            <a:ext cx="2620194" cy="1824048"/>
            <a:chOff x="4785903" y="2516976"/>
            <a:chExt cx="2620194" cy="1824048"/>
          </a:xfrm>
        </p:grpSpPr>
        <p:sp>
          <p:nvSpPr>
            <p:cNvPr id="702" name="Rectangle 701"/>
            <p:cNvSpPr/>
            <p:nvPr/>
          </p:nvSpPr>
          <p:spPr>
            <a:xfrm>
              <a:off x="4866541" y="2611711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03" name="Picture 702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704" name="Group 703"/>
          <p:cNvGrpSpPr/>
          <p:nvPr/>
        </p:nvGrpSpPr>
        <p:grpSpPr>
          <a:xfrm>
            <a:off x="5669387" y="2962392"/>
            <a:ext cx="2620194" cy="1824048"/>
            <a:chOff x="4785903" y="2516976"/>
            <a:chExt cx="2620194" cy="1824048"/>
          </a:xfrm>
        </p:grpSpPr>
        <p:sp>
          <p:nvSpPr>
            <p:cNvPr id="705" name="Rectangle 704"/>
            <p:cNvSpPr/>
            <p:nvPr/>
          </p:nvSpPr>
          <p:spPr>
            <a:xfrm>
              <a:off x="4866541" y="2611711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06" name="Picture 705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707" name="Group 706"/>
          <p:cNvGrpSpPr/>
          <p:nvPr/>
        </p:nvGrpSpPr>
        <p:grpSpPr>
          <a:xfrm>
            <a:off x="5669387" y="2962392"/>
            <a:ext cx="2620194" cy="1824048"/>
            <a:chOff x="4785903" y="2516976"/>
            <a:chExt cx="2620194" cy="1824048"/>
          </a:xfrm>
        </p:grpSpPr>
        <p:sp>
          <p:nvSpPr>
            <p:cNvPr id="708" name="Rectangle 707"/>
            <p:cNvSpPr/>
            <p:nvPr/>
          </p:nvSpPr>
          <p:spPr>
            <a:xfrm>
              <a:off x="4866541" y="2611711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09" name="Picture 708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710" name="Group 709"/>
          <p:cNvGrpSpPr/>
          <p:nvPr/>
        </p:nvGrpSpPr>
        <p:grpSpPr>
          <a:xfrm>
            <a:off x="5669387" y="2962392"/>
            <a:ext cx="2620194" cy="1824048"/>
            <a:chOff x="4785903" y="2516976"/>
            <a:chExt cx="2620194" cy="1824048"/>
          </a:xfrm>
        </p:grpSpPr>
        <p:sp>
          <p:nvSpPr>
            <p:cNvPr id="711" name="Rectangle 710"/>
            <p:cNvSpPr/>
            <p:nvPr/>
          </p:nvSpPr>
          <p:spPr>
            <a:xfrm>
              <a:off x="4866541" y="2611711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2" name="Picture 711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713" name="Group 712"/>
          <p:cNvGrpSpPr/>
          <p:nvPr/>
        </p:nvGrpSpPr>
        <p:grpSpPr>
          <a:xfrm>
            <a:off x="5669387" y="2962392"/>
            <a:ext cx="2620194" cy="1824048"/>
            <a:chOff x="4785903" y="2516976"/>
            <a:chExt cx="2620194" cy="1824048"/>
          </a:xfrm>
        </p:grpSpPr>
        <p:sp>
          <p:nvSpPr>
            <p:cNvPr id="714" name="Rectangle 713"/>
            <p:cNvSpPr/>
            <p:nvPr/>
          </p:nvSpPr>
          <p:spPr>
            <a:xfrm>
              <a:off x="4866541" y="2611711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5" name="Picture 714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716" name="Group 715"/>
          <p:cNvGrpSpPr/>
          <p:nvPr/>
        </p:nvGrpSpPr>
        <p:grpSpPr>
          <a:xfrm>
            <a:off x="5669387" y="2962392"/>
            <a:ext cx="2620194" cy="1824048"/>
            <a:chOff x="4785903" y="2516976"/>
            <a:chExt cx="2620194" cy="1824048"/>
          </a:xfrm>
        </p:grpSpPr>
        <p:sp>
          <p:nvSpPr>
            <p:cNvPr id="717" name="Rectangle 716"/>
            <p:cNvSpPr/>
            <p:nvPr/>
          </p:nvSpPr>
          <p:spPr>
            <a:xfrm>
              <a:off x="4866541" y="2611711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8" name="Picture 717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719" name="Group 718"/>
          <p:cNvGrpSpPr/>
          <p:nvPr/>
        </p:nvGrpSpPr>
        <p:grpSpPr>
          <a:xfrm>
            <a:off x="5669387" y="2962392"/>
            <a:ext cx="2620194" cy="1824048"/>
            <a:chOff x="4785903" y="2516976"/>
            <a:chExt cx="2620194" cy="1824048"/>
          </a:xfrm>
        </p:grpSpPr>
        <p:sp>
          <p:nvSpPr>
            <p:cNvPr id="720" name="Rectangle 719"/>
            <p:cNvSpPr/>
            <p:nvPr/>
          </p:nvSpPr>
          <p:spPr>
            <a:xfrm>
              <a:off x="4866541" y="2611711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21" name="Picture 720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374" name="Group 373"/>
          <p:cNvGrpSpPr/>
          <p:nvPr/>
        </p:nvGrpSpPr>
        <p:grpSpPr>
          <a:xfrm>
            <a:off x="1918383" y="2921430"/>
            <a:ext cx="2620194" cy="1824048"/>
            <a:chOff x="4785903" y="2516976"/>
            <a:chExt cx="2620194" cy="1824048"/>
          </a:xfrm>
        </p:grpSpPr>
        <p:sp>
          <p:nvSpPr>
            <p:cNvPr id="375" name="Rectangle 374"/>
            <p:cNvSpPr/>
            <p:nvPr/>
          </p:nvSpPr>
          <p:spPr>
            <a:xfrm>
              <a:off x="4849937" y="2619000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6" name="Picture 375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756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4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8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6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4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2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8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6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4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2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8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36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4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95756" y="361446"/>
            <a:ext cx="6100901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smtClean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§5. </a:t>
            </a:r>
            <a:r>
              <a:rPr lang="en-US" sz="2400" b="1" smtClean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TÍNH CHẤT TIA PHÂN GIÁC CỦA MỘT GÓC</a:t>
            </a:r>
            <a:endParaRPr lang="vi-VN" sz="2400" b="1" dirty="0" smtClean="0">
              <a:solidFill>
                <a:srgbClr val="FFFF0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2668" y="845593"/>
            <a:ext cx="5663538" cy="4276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1) Định lí về tính chất các điểm thuộc tia phân giác</a:t>
            </a:r>
            <a:endParaRPr lang="vi-VN" sz="2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8839" y="1626318"/>
            <a:ext cx="9623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Cắt một góc xOy bằng giấy, gấp góc đó sao cho cạnh Ox chồng lên cạnh Oy.</a:t>
            </a:r>
            <a:endParaRPr lang="vi-VN" sz="2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46362" y="1275128"/>
            <a:ext cx="307777" cy="369332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1"/>
            </a:solidFill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400" b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?1</a:t>
            </a:r>
            <a:endParaRPr lang="en-US" sz="24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3626" y="2011335"/>
            <a:ext cx="10772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spc="-2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Từ một điểm M tùy ý trên tia phân giác Oz, ta gấp MH vuông góc với hai cạnh trùng nhau Ox và Oy.</a:t>
            </a:r>
            <a:endParaRPr lang="vi-VN" sz="2000" spc="-2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24" name="TextBox 823"/>
          <p:cNvSpPr txBox="1"/>
          <p:nvPr/>
        </p:nvSpPr>
        <p:spPr>
          <a:xfrm>
            <a:off x="668339" y="1239897"/>
            <a:ext cx="2882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a)        Gấp hình</a:t>
            </a:r>
            <a:endParaRPr lang="vi-VN" sz="2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25" name="Right Arrow 824"/>
          <p:cNvSpPr/>
          <p:nvPr/>
        </p:nvSpPr>
        <p:spPr>
          <a:xfrm>
            <a:off x="1003979" y="5449149"/>
            <a:ext cx="698500" cy="46990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2" name="Group 721"/>
          <p:cNvGrpSpPr/>
          <p:nvPr/>
        </p:nvGrpSpPr>
        <p:grpSpPr>
          <a:xfrm>
            <a:off x="1924379" y="4792798"/>
            <a:ext cx="2620194" cy="1824048"/>
            <a:chOff x="4785903" y="2516976"/>
            <a:chExt cx="2620194" cy="1824048"/>
          </a:xfrm>
        </p:grpSpPr>
        <p:sp>
          <p:nvSpPr>
            <p:cNvPr id="723" name="Rectangle 722"/>
            <p:cNvSpPr/>
            <p:nvPr/>
          </p:nvSpPr>
          <p:spPr>
            <a:xfrm>
              <a:off x="4866541" y="2611711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24" name="Picture 72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725" name="Group 724"/>
          <p:cNvGrpSpPr/>
          <p:nvPr/>
        </p:nvGrpSpPr>
        <p:grpSpPr>
          <a:xfrm>
            <a:off x="1924379" y="4792798"/>
            <a:ext cx="2620194" cy="1824048"/>
            <a:chOff x="4785903" y="2516976"/>
            <a:chExt cx="2620194" cy="1824048"/>
          </a:xfrm>
        </p:grpSpPr>
        <p:sp>
          <p:nvSpPr>
            <p:cNvPr id="726" name="Rectangle 725"/>
            <p:cNvSpPr/>
            <p:nvPr/>
          </p:nvSpPr>
          <p:spPr>
            <a:xfrm>
              <a:off x="4866541" y="2611711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27" name="Picture 7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728" name="Group 727"/>
          <p:cNvGrpSpPr/>
          <p:nvPr/>
        </p:nvGrpSpPr>
        <p:grpSpPr>
          <a:xfrm>
            <a:off x="1924379" y="4792798"/>
            <a:ext cx="2620194" cy="1824048"/>
            <a:chOff x="4785903" y="2516976"/>
            <a:chExt cx="2620194" cy="1824048"/>
          </a:xfrm>
        </p:grpSpPr>
        <p:sp>
          <p:nvSpPr>
            <p:cNvPr id="729" name="Rectangle 728"/>
            <p:cNvSpPr/>
            <p:nvPr/>
          </p:nvSpPr>
          <p:spPr>
            <a:xfrm>
              <a:off x="4866541" y="2611711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30" name="Picture 7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731" name="Group 730"/>
          <p:cNvGrpSpPr/>
          <p:nvPr/>
        </p:nvGrpSpPr>
        <p:grpSpPr>
          <a:xfrm>
            <a:off x="1924379" y="4792798"/>
            <a:ext cx="2620194" cy="1824048"/>
            <a:chOff x="4785903" y="2516976"/>
            <a:chExt cx="2620194" cy="1824048"/>
          </a:xfrm>
        </p:grpSpPr>
        <p:sp>
          <p:nvSpPr>
            <p:cNvPr id="732" name="Rectangle 731"/>
            <p:cNvSpPr/>
            <p:nvPr/>
          </p:nvSpPr>
          <p:spPr>
            <a:xfrm>
              <a:off x="4866541" y="2611711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33" name="Picture 73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734" name="Group 733"/>
          <p:cNvGrpSpPr/>
          <p:nvPr/>
        </p:nvGrpSpPr>
        <p:grpSpPr>
          <a:xfrm>
            <a:off x="1924379" y="4792798"/>
            <a:ext cx="2620194" cy="1824048"/>
            <a:chOff x="4785903" y="2516976"/>
            <a:chExt cx="2620194" cy="1824048"/>
          </a:xfrm>
        </p:grpSpPr>
        <p:sp>
          <p:nvSpPr>
            <p:cNvPr id="735" name="Rectangle 734"/>
            <p:cNvSpPr/>
            <p:nvPr/>
          </p:nvSpPr>
          <p:spPr>
            <a:xfrm>
              <a:off x="4866541" y="2611711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36" name="Picture 73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737" name="Group 736"/>
          <p:cNvGrpSpPr/>
          <p:nvPr/>
        </p:nvGrpSpPr>
        <p:grpSpPr>
          <a:xfrm>
            <a:off x="1924379" y="4792798"/>
            <a:ext cx="2620194" cy="1824048"/>
            <a:chOff x="4785903" y="2516976"/>
            <a:chExt cx="2620194" cy="1824048"/>
          </a:xfrm>
        </p:grpSpPr>
        <p:sp>
          <p:nvSpPr>
            <p:cNvPr id="738" name="Rectangle 737"/>
            <p:cNvSpPr/>
            <p:nvPr/>
          </p:nvSpPr>
          <p:spPr>
            <a:xfrm>
              <a:off x="4866541" y="2611711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39" name="Picture 73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740" name="Group 739"/>
          <p:cNvGrpSpPr/>
          <p:nvPr/>
        </p:nvGrpSpPr>
        <p:grpSpPr>
          <a:xfrm>
            <a:off x="1924379" y="4792798"/>
            <a:ext cx="2620194" cy="1824048"/>
            <a:chOff x="4785903" y="2516976"/>
            <a:chExt cx="2620194" cy="1824048"/>
          </a:xfrm>
        </p:grpSpPr>
        <p:sp>
          <p:nvSpPr>
            <p:cNvPr id="741" name="Rectangle 740"/>
            <p:cNvSpPr/>
            <p:nvPr/>
          </p:nvSpPr>
          <p:spPr>
            <a:xfrm>
              <a:off x="4866541" y="2611711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42" name="Picture 74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743" name="Group 742"/>
          <p:cNvGrpSpPr/>
          <p:nvPr/>
        </p:nvGrpSpPr>
        <p:grpSpPr>
          <a:xfrm>
            <a:off x="1924379" y="4792798"/>
            <a:ext cx="2620194" cy="1824048"/>
            <a:chOff x="4785903" y="2516976"/>
            <a:chExt cx="2620194" cy="1824048"/>
          </a:xfrm>
        </p:grpSpPr>
        <p:sp>
          <p:nvSpPr>
            <p:cNvPr id="744" name="Rectangle 743"/>
            <p:cNvSpPr/>
            <p:nvPr/>
          </p:nvSpPr>
          <p:spPr>
            <a:xfrm>
              <a:off x="4866541" y="2611711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45" name="Picture 74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746" name="Group 745"/>
          <p:cNvGrpSpPr/>
          <p:nvPr/>
        </p:nvGrpSpPr>
        <p:grpSpPr>
          <a:xfrm>
            <a:off x="1924379" y="4792798"/>
            <a:ext cx="2620194" cy="1824048"/>
            <a:chOff x="4785903" y="2516976"/>
            <a:chExt cx="2620194" cy="1824048"/>
          </a:xfrm>
        </p:grpSpPr>
        <p:sp>
          <p:nvSpPr>
            <p:cNvPr id="747" name="Rectangle 746"/>
            <p:cNvSpPr/>
            <p:nvPr/>
          </p:nvSpPr>
          <p:spPr>
            <a:xfrm>
              <a:off x="4866541" y="2611711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48" name="Picture 74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749" name="Group 748"/>
          <p:cNvGrpSpPr/>
          <p:nvPr/>
        </p:nvGrpSpPr>
        <p:grpSpPr>
          <a:xfrm>
            <a:off x="1924379" y="4792798"/>
            <a:ext cx="2620194" cy="1824048"/>
            <a:chOff x="4785903" y="2516976"/>
            <a:chExt cx="2620194" cy="1824048"/>
          </a:xfrm>
        </p:grpSpPr>
        <p:sp>
          <p:nvSpPr>
            <p:cNvPr id="750" name="Rectangle 749"/>
            <p:cNvSpPr/>
            <p:nvPr/>
          </p:nvSpPr>
          <p:spPr>
            <a:xfrm>
              <a:off x="4866541" y="2611711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51" name="Picture 75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752" name="Group 751"/>
          <p:cNvGrpSpPr/>
          <p:nvPr/>
        </p:nvGrpSpPr>
        <p:grpSpPr>
          <a:xfrm>
            <a:off x="1924379" y="4792798"/>
            <a:ext cx="2620194" cy="1824048"/>
            <a:chOff x="4785903" y="2516976"/>
            <a:chExt cx="2620194" cy="1824048"/>
          </a:xfrm>
        </p:grpSpPr>
        <p:sp>
          <p:nvSpPr>
            <p:cNvPr id="753" name="Rectangle 752"/>
            <p:cNvSpPr/>
            <p:nvPr/>
          </p:nvSpPr>
          <p:spPr>
            <a:xfrm>
              <a:off x="4866541" y="2611711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54" name="Picture 75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755" name="Group 754"/>
          <p:cNvGrpSpPr/>
          <p:nvPr/>
        </p:nvGrpSpPr>
        <p:grpSpPr>
          <a:xfrm>
            <a:off x="1924379" y="4792798"/>
            <a:ext cx="2620194" cy="1824048"/>
            <a:chOff x="4785903" y="2516976"/>
            <a:chExt cx="2620194" cy="1824048"/>
          </a:xfrm>
        </p:grpSpPr>
        <p:sp>
          <p:nvSpPr>
            <p:cNvPr id="756" name="Rectangle 755"/>
            <p:cNvSpPr/>
            <p:nvPr/>
          </p:nvSpPr>
          <p:spPr>
            <a:xfrm>
              <a:off x="4866541" y="2611711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57" name="Picture 75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758" name="Group 757"/>
          <p:cNvGrpSpPr/>
          <p:nvPr/>
        </p:nvGrpSpPr>
        <p:grpSpPr>
          <a:xfrm>
            <a:off x="1924379" y="4792798"/>
            <a:ext cx="2620194" cy="1824048"/>
            <a:chOff x="4785903" y="2516976"/>
            <a:chExt cx="2620194" cy="1824048"/>
          </a:xfrm>
        </p:grpSpPr>
        <p:sp>
          <p:nvSpPr>
            <p:cNvPr id="759" name="Rectangle 758"/>
            <p:cNvSpPr/>
            <p:nvPr/>
          </p:nvSpPr>
          <p:spPr>
            <a:xfrm>
              <a:off x="4866541" y="2611711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60" name="Picture 759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761" name="Group 760"/>
          <p:cNvGrpSpPr/>
          <p:nvPr/>
        </p:nvGrpSpPr>
        <p:grpSpPr>
          <a:xfrm>
            <a:off x="1924379" y="4792798"/>
            <a:ext cx="2620194" cy="1824048"/>
            <a:chOff x="4785903" y="2516976"/>
            <a:chExt cx="2620194" cy="1824048"/>
          </a:xfrm>
        </p:grpSpPr>
        <p:sp>
          <p:nvSpPr>
            <p:cNvPr id="762" name="Rectangle 761"/>
            <p:cNvSpPr/>
            <p:nvPr/>
          </p:nvSpPr>
          <p:spPr>
            <a:xfrm>
              <a:off x="4866541" y="2611711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63" name="Picture 762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764" name="Group 763"/>
          <p:cNvGrpSpPr/>
          <p:nvPr/>
        </p:nvGrpSpPr>
        <p:grpSpPr>
          <a:xfrm>
            <a:off x="1924379" y="4792798"/>
            <a:ext cx="2620194" cy="1824048"/>
            <a:chOff x="4785903" y="2516976"/>
            <a:chExt cx="2620194" cy="1824048"/>
          </a:xfrm>
        </p:grpSpPr>
        <p:sp>
          <p:nvSpPr>
            <p:cNvPr id="765" name="Rectangle 764"/>
            <p:cNvSpPr/>
            <p:nvPr/>
          </p:nvSpPr>
          <p:spPr>
            <a:xfrm>
              <a:off x="4866541" y="2611711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66" name="Picture 765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767" name="Group 766"/>
          <p:cNvGrpSpPr/>
          <p:nvPr/>
        </p:nvGrpSpPr>
        <p:grpSpPr>
          <a:xfrm>
            <a:off x="1924379" y="4792798"/>
            <a:ext cx="2620194" cy="1824048"/>
            <a:chOff x="4785903" y="2516976"/>
            <a:chExt cx="2620194" cy="1824048"/>
          </a:xfrm>
        </p:grpSpPr>
        <p:sp>
          <p:nvSpPr>
            <p:cNvPr id="768" name="Rectangle 767"/>
            <p:cNvSpPr/>
            <p:nvPr/>
          </p:nvSpPr>
          <p:spPr>
            <a:xfrm>
              <a:off x="4866541" y="2611711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69" name="Picture 768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770" name="Group 769"/>
          <p:cNvGrpSpPr/>
          <p:nvPr/>
        </p:nvGrpSpPr>
        <p:grpSpPr>
          <a:xfrm>
            <a:off x="1924379" y="4792798"/>
            <a:ext cx="2620194" cy="1824048"/>
            <a:chOff x="4785903" y="2516976"/>
            <a:chExt cx="2620194" cy="1824048"/>
          </a:xfrm>
        </p:grpSpPr>
        <p:sp>
          <p:nvSpPr>
            <p:cNvPr id="771" name="Rectangle 770"/>
            <p:cNvSpPr/>
            <p:nvPr/>
          </p:nvSpPr>
          <p:spPr>
            <a:xfrm>
              <a:off x="4866541" y="2611711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72" name="Picture 771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773" name="Group 772"/>
          <p:cNvGrpSpPr/>
          <p:nvPr/>
        </p:nvGrpSpPr>
        <p:grpSpPr>
          <a:xfrm>
            <a:off x="1924379" y="4792798"/>
            <a:ext cx="2620194" cy="1824048"/>
            <a:chOff x="4785903" y="2516976"/>
            <a:chExt cx="2620194" cy="1824048"/>
          </a:xfrm>
        </p:grpSpPr>
        <p:sp>
          <p:nvSpPr>
            <p:cNvPr id="774" name="Rectangle 773"/>
            <p:cNvSpPr/>
            <p:nvPr/>
          </p:nvSpPr>
          <p:spPr>
            <a:xfrm>
              <a:off x="4866541" y="2611711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75" name="Picture 774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776" name="Group 775"/>
          <p:cNvGrpSpPr/>
          <p:nvPr/>
        </p:nvGrpSpPr>
        <p:grpSpPr>
          <a:xfrm>
            <a:off x="1924379" y="4792798"/>
            <a:ext cx="2620194" cy="1824048"/>
            <a:chOff x="4785903" y="2516976"/>
            <a:chExt cx="2620194" cy="1824048"/>
          </a:xfrm>
        </p:grpSpPr>
        <p:sp>
          <p:nvSpPr>
            <p:cNvPr id="777" name="Rectangle 776"/>
            <p:cNvSpPr/>
            <p:nvPr/>
          </p:nvSpPr>
          <p:spPr>
            <a:xfrm>
              <a:off x="4866541" y="2611711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78" name="Picture 777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779" name="Group 778"/>
          <p:cNvGrpSpPr/>
          <p:nvPr/>
        </p:nvGrpSpPr>
        <p:grpSpPr>
          <a:xfrm>
            <a:off x="1924379" y="4792798"/>
            <a:ext cx="2620194" cy="1824048"/>
            <a:chOff x="4785903" y="2516976"/>
            <a:chExt cx="2620194" cy="1824048"/>
          </a:xfrm>
        </p:grpSpPr>
        <p:sp>
          <p:nvSpPr>
            <p:cNvPr id="780" name="Rectangle 779"/>
            <p:cNvSpPr/>
            <p:nvPr/>
          </p:nvSpPr>
          <p:spPr>
            <a:xfrm>
              <a:off x="4866541" y="2611711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81" name="Picture 780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782" name="Group 781"/>
          <p:cNvGrpSpPr/>
          <p:nvPr/>
        </p:nvGrpSpPr>
        <p:grpSpPr>
          <a:xfrm>
            <a:off x="1924379" y="4792798"/>
            <a:ext cx="2620194" cy="1824048"/>
            <a:chOff x="4785903" y="2516976"/>
            <a:chExt cx="2620194" cy="1824048"/>
          </a:xfrm>
        </p:grpSpPr>
        <p:sp>
          <p:nvSpPr>
            <p:cNvPr id="783" name="Rectangle 782"/>
            <p:cNvSpPr/>
            <p:nvPr/>
          </p:nvSpPr>
          <p:spPr>
            <a:xfrm>
              <a:off x="4866541" y="2611711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84" name="Picture 783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sp>
        <p:nvSpPr>
          <p:cNvPr id="374" name="Right Arrow 373"/>
          <p:cNvSpPr/>
          <p:nvPr/>
        </p:nvSpPr>
        <p:spPr>
          <a:xfrm>
            <a:off x="4754732" y="3675613"/>
            <a:ext cx="698500" cy="46990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5" name="Group 374"/>
          <p:cNvGrpSpPr/>
          <p:nvPr/>
        </p:nvGrpSpPr>
        <p:grpSpPr>
          <a:xfrm>
            <a:off x="5669387" y="2962392"/>
            <a:ext cx="2620194" cy="1824048"/>
            <a:chOff x="4785903" y="2516976"/>
            <a:chExt cx="2620194" cy="1824048"/>
          </a:xfrm>
        </p:grpSpPr>
        <p:sp>
          <p:nvSpPr>
            <p:cNvPr id="376" name="Rectangle 375"/>
            <p:cNvSpPr/>
            <p:nvPr/>
          </p:nvSpPr>
          <p:spPr>
            <a:xfrm>
              <a:off x="4866541" y="2611711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7" name="Picture 37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378" name="Group 377"/>
          <p:cNvGrpSpPr/>
          <p:nvPr/>
        </p:nvGrpSpPr>
        <p:grpSpPr>
          <a:xfrm>
            <a:off x="1918383" y="2921430"/>
            <a:ext cx="2620194" cy="1824048"/>
            <a:chOff x="4785903" y="2516976"/>
            <a:chExt cx="2620194" cy="1824048"/>
          </a:xfrm>
        </p:grpSpPr>
        <p:sp>
          <p:nvSpPr>
            <p:cNvPr id="379" name="Rectangle 378"/>
            <p:cNvSpPr/>
            <p:nvPr/>
          </p:nvSpPr>
          <p:spPr>
            <a:xfrm>
              <a:off x="4849937" y="2619000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0" name="Picture 379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395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4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8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6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4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2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8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6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4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2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8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6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44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8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95756" y="361446"/>
            <a:ext cx="6100901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smtClean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§5. </a:t>
            </a:r>
            <a:r>
              <a:rPr lang="en-US" sz="2400" b="1" smtClean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TÍNH CHẤT TIA PHÂN GIÁC CỦA MỘT GÓC</a:t>
            </a:r>
            <a:endParaRPr lang="vi-VN" sz="2400" b="1" dirty="0" smtClean="0">
              <a:solidFill>
                <a:srgbClr val="FFFF0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2668" y="845593"/>
            <a:ext cx="5663538" cy="4276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1) Định lí về tính chất các điểm thuộc tia phân giác</a:t>
            </a:r>
            <a:endParaRPr lang="vi-VN" sz="2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8839" y="1626318"/>
            <a:ext cx="9623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Cắt một góc xOy bằng giấy, gấp góc đó sao cho cạnh Ox chồng lên cạnh Oy.</a:t>
            </a:r>
            <a:endParaRPr lang="vi-VN" sz="2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46362" y="1275128"/>
            <a:ext cx="307777" cy="369332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1"/>
            </a:solidFill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400" b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?1</a:t>
            </a:r>
            <a:endParaRPr lang="en-US" sz="24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3626" y="2011335"/>
            <a:ext cx="10772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spc="-2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Từ một điểm M tùy ý trên tia phân giác Oz, ta gấp MH vuông góc với hai cạnh trùng nhau Ox và Oy.</a:t>
            </a:r>
            <a:endParaRPr lang="vi-VN" sz="2000" spc="-2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6" name="TextBox 675"/>
              <p:cNvSpPr txBox="1"/>
              <p:nvPr/>
            </p:nvSpPr>
            <p:spPr>
              <a:xfrm>
                <a:off x="876326" y="2445527"/>
                <a:ext cx="10759916" cy="474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000" spc="-4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Dựa vào phần gấp hình, </a:t>
                </a:r>
                <a:r>
                  <a:rPr lang="en-US" sz="2000" spc="-40" smtClean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hãy so sánh các khoảng cách từ điểm M đến hai cạnh Ox và Oy của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pc="-4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b="0" i="0" spc="-4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pc="-4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xOy</m:t>
                        </m:r>
                        <m:r>
                          <a:rPr lang="en-US" sz="2000" b="0" i="0" spc="-4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en-US" sz="2000" b="0" i="0" spc="-4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vi-VN" sz="2000" spc="-40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76" name="TextBox 6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26" y="2445527"/>
                <a:ext cx="10759916" cy="474041"/>
              </a:xfrm>
              <a:prstGeom prst="rect">
                <a:avLst/>
              </a:prstGeom>
              <a:blipFill>
                <a:blip r:embed="rId2"/>
                <a:stretch>
                  <a:fillRect l="-623" r="-5269" b="-14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4" name="TextBox 823"/>
          <p:cNvSpPr txBox="1"/>
          <p:nvPr/>
        </p:nvSpPr>
        <p:spPr>
          <a:xfrm>
            <a:off x="668339" y="1239897"/>
            <a:ext cx="2882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a)        Gấp hình</a:t>
            </a:r>
            <a:endParaRPr lang="vi-VN" sz="2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26" name="Right Arrow 825"/>
          <p:cNvSpPr/>
          <p:nvPr/>
        </p:nvSpPr>
        <p:spPr>
          <a:xfrm>
            <a:off x="4738717" y="5449149"/>
            <a:ext cx="698500" cy="46990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loud Callout 16"/>
              <p:cNvSpPr/>
              <p:nvPr/>
            </p:nvSpPr>
            <p:spPr>
              <a:xfrm>
                <a:off x="8515446" y="2892678"/>
                <a:ext cx="3120796" cy="2903873"/>
              </a:xfrm>
              <a:prstGeom prst="cloudCallout">
                <a:avLst>
                  <a:gd name="adj1" fmla="val -54203"/>
                  <a:gd name="adj2" fmla="val 45444"/>
                </a:avLst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u="sng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Nhận xét:</a:t>
                </a:r>
              </a:p>
              <a:p>
                <a:pPr algn="ctr"/>
                <a:r>
                  <a:rPr lang="en-US" b="1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Nếu điểm M nằm trên tia phân giác của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𝐱𝐎𝐲</m:t>
                        </m:r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b="1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thì  điểm M cách đều hai cạnh của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𝐱𝐎𝐲</m:t>
                        </m:r>
                        <m:r>
                          <a:rPr lang="en-US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b="1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n-US" b="1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Cloud Callout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5446" y="2892678"/>
                <a:ext cx="3120796" cy="2903873"/>
              </a:xfrm>
              <a:prstGeom prst="cloudCallout">
                <a:avLst>
                  <a:gd name="adj1" fmla="val -54203"/>
                  <a:gd name="adj2" fmla="val 45444"/>
                </a:avLst>
              </a:prstGeom>
              <a:blipFill>
                <a:blip r:embed="rId3"/>
                <a:stretch>
                  <a:fillRect r="-8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24" name="Group 1123"/>
          <p:cNvGrpSpPr/>
          <p:nvPr/>
        </p:nvGrpSpPr>
        <p:grpSpPr>
          <a:xfrm>
            <a:off x="5673352" y="4822108"/>
            <a:ext cx="2620194" cy="1824048"/>
            <a:chOff x="4785903" y="2516976"/>
            <a:chExt cx="2620194" cy="1824048"/>
          </a:xfrm>
        </p:grpSpPr>
        <p:sp>
          <p:nvSpPr>
            <p:cNvPr id="1125" name="Rectangle 1124"/>
            <p:cNvSpPr/>
            <p:nvPr/>
          </p:nvSpPr>
          <p:spPr>
            <a:xfrm>
              <a:off x="4866593" y="2600129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26" name="Picture 11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1127" name="Group 1126"/>
          <p:cNvGrpSpPr/>
          <p:nvPr/>
        </p:nvGrpSpPr>
        <p:grpSpPr>
          <a:xfrm>
            <a:off x="5673352" y="4822108"/>
            <a:ext cx="2620194" cy="1824048"/>
            <a:chOff x="4785903" y="2516976"/>
            <a:chExt cx="2620194" cy="1824048"/>
          </a:xfrm>
        </p:grpSpPr>
        <p:sp>
          <p:nvSpPr>
            <p:cNvPr id="1128" name="Rectangle 1127"/>
            <p:cNvSpPr/>
            <p:nvPr/>
          </p:nvSpPr>
          <p:spPr>
            <a:xfrm>
              <a:off x="4866593" y="2600129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29" name="Picture 112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1130" name="Group 1129"/>
          <p:cNvGrpSpPr/>
          <p:nvPr/>
        </p:nvGrpSpPr>
        <p:grpSpPr>
          <a:xfrm>
            <a:off x="5673352" y="4822108"/>
            <a:ext cx="2620194" cy="1824048"/>
            <a:chOff x="4785903" y="2516976"/>
            <a:chExt cx="2620194" cy="1824048"/>
          </a:xfrm>
        </p:grpSpPr>
        <p:sp>
          <p:nvSpPr>
            <p:cNvPr id="1131" name="Rectangle 1130"/>
            <p:cNvSpPr/>
            <p:nvPr/>
          </p:nvSpPr>
          <p:spPr>
            <a:xfrm>
              <a:off x="4866593" y="2600129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32" name="Picture 113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1133" name="Group 1132"/>
          <p:cNvGrpSpPr/>
          <p:nvPr/>
        </p:nvGrpSpPr>
        <p:grpSpPr>
          <a:xfrm>
            <a:off x="5673352" y="4822108"/>
            <a:ext cx="2620194" cy="1824048"/>
            <a:chOff x="4785903" y="2516976"/>
            <a:chExt cx="2620194" cy="1824048"/>
          </a:xfrm>
        </p:grpSpPr>
        <p:sp>
          <p:nvSpPr>
            <p:cNvPr id="1134" name="Rectangle 1133"/>
            <p:cNvSpPr/>
            <p:nvPr/>
          </p:nvSpPr>
          <p:spPr>
            <a:xfrm>
              <a:off x="4866593" y="2600129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35" name="Picture 113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1136" name="Group 1135"/>
          <p:cNvGrpSpPr/>
          <p:nvPr/>
        </p:nvGrpSpPr>
        <p:grpSpPr>
          <a:xfrm>
            <a:off x="5673352" y="4822108"/>
            <a:ext cx="2620194" cy="1824048"/>
            <a:chOff x="4785903" y="2516976"/>
            <a:chExt cx="2620194" cy="1824048"/>
          </a:xfrm>
        </p:grpSpPr>
        <p:sp>
          <p:nvSpPr>
            <p:cNvPr id="1137" name="Rectangle 1136"/>
            <p:cNvSpPr/>
            <p:nvPr/>
          </p:nvSpPr>
          <p:spPr>
            <a:xfrm>
              <a:off x="4866593" y="2600129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38" name="Picture 113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1139" name="Group 1138"/>
          <p:cNvGrpSpPr/>
          <p:nvPr/>
        </p:nvGrpSpPr>
        <p:grpSpPr>
          <a:xfrm>
            <a:off x="5673352" y="4822108"/>
            <a:ext cx="2620194" cy="1824048"/>
            <a:chOff x="4785903" y="2516976"/>
            <a:chExt cx="2620194" cy="1824048"/>
          </a:xfrm>
        </p:grpSpPr>
        <p:sp>
          <p:nvSpPr>
            <p:cNvPr id="1140" name="Rectangle 1139"/>
            <p:cNvSpPr/>
            <p:nvPr/>
          </p:nvSpPr>
          <p:spPr>
            <a:xfrm>
              <a:off x="4866593" y="2600129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41" name="Picture 114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1142" name="Group 1141"/>
          <p:cNvGrpSpPr/>
          <p:nvPr/>
        </p:nvGrpSpPr>
        <p:grpSpPr>
          <a:xfrm>
            <a:off x="5673352" y="4822108"/>
            <a:ext cx="2620194" cy="1824048"/>
            <a:chOff x="4785903" y="2516976"/>
            <a:chExt cx="2620194" cy="1824048"/>
          </a:xfrm>
        </p:grpSpPr>
        <p:sp>
          <p:nvSpPr>
            <p:cNvPr id="1143" name="Rectangle 1142"/>
            <p:cNvSpPr/>
            <p:nvPr/>
          </p:nvSpPr>
          <p:spPr>
            <a:xfrm>
              <a:off x="4866593" y="2600129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44" name="Picture 114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1145" name="Group 1144"/>
          <p:cNvGrpSpPr/>
          <p:nvPr/>
        </p:nvGrpSpPr>
        <p:grpSpPr>
          <a:xfrm>
            <a:off x="5673352" y="4822108"/>
            <a:ext cx="2620194" cy="1824048"/>
            <a:chOff x="4785903" y="2516976"/>
            <a:chExt cx="2620194" cy="1824048"/>
          </a:xfrm>
        </p:grpSpPr>
        <p:sp>
          <p:nvSpPr>
            <p:cNvPr id="1146" name="Rectangle 1145"/>
            <p:cNvSpPr/>
            <p:nvPr/>
          </p:nvSpPr>
          <p:spPr>
            <a:xfrm>
              <a:off x="4866593" y="2600129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47" name="Picture 114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1148" name="Group 1147"/>
          <p:cNvGrpSpPr/>
          <p:nvPr/>
        </p:nvGrpSpPr>
        <p:grpSpPr>
          <a:xfrm>
            <a:off x="5673352" y="4822108"/>
            <a:ext cx="2620194" cy="1824048"/>
            <a:chOff x="4785903" y="2516976"/>
            <a:chExt cx="2620194" cy="1824048"/>
          </a:xfrm>
        </p:grpSpPr>
        <p:sp>
          <p:nvSpPr>
            <p:cNvPr id="1149" name="Rectangle 1148"/>
            <p:cNvSpPr/>
            <p:nvPr/>
          </p:nvSpPr>
          <p:spPr>
            <a:xfrm>
              <a:off x="4866593" y="2600129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50" name="Picture 114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1151" name="Group 1150"/>
          <p:cNvGrpSpPr/>
          <p:nvPr/>
        </p:nvGrpSpPr>
        <p:grpSpPr>
          <a:xfrm>
            <a:off x="5673352" y="4822108"/>
            <a:ext cx="2620194" cy="1824048"/>
            <a:chOff x="4785903" y="2516976"/>
            <a:chExt cx="2620194" cy="1824048"/>
          </a:xfrm>
        </p:grpSpPr>
        <p:sp>
          <p:nvSpPr>
            <p:cNvPr id="1152" name="Rectangle 1151"/>
            <p:cNvSpPr/>
            <p:nvPr/>
          </p:nvSpPr>
          <p:spPr>
            <a:xfrm>
              <a:off x="4866593" y="2600129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53" name="Picture 1152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1154" name="Group 1153"/>
          <p:cNvGrpSpPr/>
          <p:nvPr/>
        </p:nvGrpSpPr>
        <p:grpSpPr>
          <a:xfrm>
            <a:off x="5673352" y="4822108"/>
            <a:ext cx="2620194" cy="1824048"/>
            <a:chOff x="4785903" y="2516976"/>
            <a:chExt cx="2620194" cy="1824048"/>
          </a:xfrm>
        </p:grpSpPr>
        <p:sp>
          <p:nvSpPr>
            <p:cNvPr id="1155" name="Rectangle 1154"/>
            <p:cNvSpPr/>
            <p:nvPr/>
          </p:nvSpPr>
          <p:spPr>
            <a:xfrm>
              <a:off x="4866593" y="2600129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56" name="Picture 1155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1157" name="Group 1156"/>
          <p:cNvGrpSpPr/>
          <p:nvPr/>
        </p:nvGrpSpPr>
        <p:grpSpPr>
          <a:xfrm>
            <a:off x="5673352" y="4822108"/>
            <a:ext cx="2620194" cy="1824048"/>
            <a:chOff x="4785903" y="2516976"/>
            <a:chExt cx="2620194" cy="1824048"/>
          </a:xfrm>
        </p:grpSpPr>
        <p:sp>
          <p:nvSpPr>
            <p:cNvPr id="1158" name="Rectangle 1157"/>
            <p:cNvSpPr/>
            <p:nvPr/>
          </p:nvSpPr>
          <p:spPr>
            <a:xfrm>
              <a:off x="4866593" y="2600129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59" name="Picture 115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1160" name="Group 1159"/>
          <p:cNvGrpSpPr/>
          <p:nvPr/>
        </p:nvGrpSpPr>
        <p:grpSpPr>
          <a:xfrm>
            <a:off x="5673352" y="4822108"/>
            <a:ext cx="2620194" cy="1824048"/>
            <a:chOff x="4785903" y="2516976"/>
            <a:chExt cx="2620194" cy="1824048"/>
          </a:xfrm>
        </p:grpSpPr>
        <p:sp>
          <p:nvSpPr>
            <p:cNvPr id="1161" name="Rectangle 1160"/>
            <p:cNvSpPr/>
            <p:nvPr/>
          </p:nvSpPr>
          <p:spPr>
            <a:xfrm>
              <a:off x="4866593" y="2600129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62" name="Picture 1161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1163" name="Group 1162"/>
          <p:cNvGrpSpPr/>
          <p:nvPr/>
        </p:nvGrpSpPr>
        <p:grpSpPr>
          <a:xfrm>
            <a:off x="5673352" y="4822108"/>
            <a:ext cx="2620194" cy="1824048"/>
            <a:chOff x="4785903" y="2516976"/>
            <a:chExt cx="2620194" cy="1824048"/>
          </a:xfrm>
        </p:grpSpPr>
        <p:sp>
          <p:nvSpPr>
            <p:cNvPr id="1164" name="Rectangle 1163"/>
            <p:cNvSpPr/>
            <p:nvPr/>
          </p:nvSpPr>
          <p:spPr>
            <a:xfrm>
              <a:off x="4866593" y="2600129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65" name="Picture 1164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1166" name="Group 1165"/>
          <p:cNvGrpSpPr/>
          <p:nvPr/>
        </p:nvGrpSpPr>
        <p:grpSpPr>
          <a:xfrm>
            <a:off x="5673352" y="4822108"/>
            <a:ext cx="2620194" cy="1824048"/>
            <a:chOff x="4785903" y="2516976"/>
            <a:chExt cx="2620194" cy="1824048"/>
          </a:xfrm>
        </p:grpSpPr>
        <p:sp>
          <p:nvSpPr>
            <p:cNvPr id="1167" name="Rectangle 1166"/>
            <p:cNvSpPr/>
            <p:nvPr/>
          </p:nvSpPr>
          <p:spPr>
            <a:xfrm>
              <a:off x="4866593" y="2600129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68" name="Picture 1167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1169" name="Group 1168"/>
          <p:cNvGrpSpPr/>
          <p:nvPr/>
        </p:nvGrpSpPr>
        <p:grpSpPr>
          <a:xfrm>
            <a:off x="5673352" y="4822108"/>
            <a:ext cx="2620194" cy="1824048"/>
            <a:chOff x="4785903" y="2516976"/>
            <a:chExt cx="2620194" cy="1824048"/>
          </a:xfrm>
        </p:grpSpPr>
        <p:sp>
          <p:nvSpPr>
            <p:cNvPr id="1170" name="Rectangle 1169"/>
            <p:cNvSpPr/>
            <p:nvPr/>
          </p:nvSpPr>
          <p:spPr>
            <a:xfrm>
              <a:off x="4866593" y="2600129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71" name="Picture 1170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1172" name="Group 1171"/>
          <p:cNvGrpSpPr/>
          <p:nvPr/>
        </p:nvGrpSpPr>
        <p:grpSpPr>
          <a:xfrm>
            <a:off x="5673352" y="4822108"/>
            <a:ext cx="2620194" cy="1824048"/>
            <a:chOff x="4785903" y="2516976"/>
            <a:chExt cx="2620194" cy="1824048"/>
          </a:xfrm>
        </p:grpSpPr>
        <p:sp>
          <p:nvSpPr>
            <p:cNvPr id="1173" name="Rectangle 1172"/>
            <p:cNvSpPr/>
            <p:nvPr/>
          </p:nvSpPr>
          <p:spPr>
            <a:xfrm>
              <a:off x="4866593" y="2600129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74" name="Picture 1173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1175" name="Group 1174"/>
          <p:cNvGrpSpPr/>
          <p:nvPr/>
        </p:nvGrpSpPr>
        <p:grpSpPr>
          <a:xfrm>
            <a:off x="5673352" y="4822108"/>
            <a:ext cx="2620194" cy="1824048"/>
            <a:chOff x="4785903" y="2516976"/>
            <a:chExt cx="2620194" cy="1824048"/>
          </a:xfrm>
        </p:grpSpPr>
        <p:sp>
          <p:nvSpPr>
            <p:cNvPr id="1176" name="Rectangle 1175"/>
            <p:cNvSpPr/>
            <p:nvPr/>
          </p:nvSpPr>
          <p:spPr>
            <a:xfrm>
              <a:off x="4866593" y="2600129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77" name="Picture 1176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1178" name="Group 1177"/>
          <p:cNvGrpSpPr/>
          <p:nvPr/>
        </p:nvGrpSpPr>
        <p:grpSpPr>
          <a:xfrm>
            <a:off x="5673352" y="4822108"/>
            <a:ext cx="2620194" cy="1824048"/>
            <a:chOff x="4785903" y="2516976"/>
            <a:chExt cx="2620194" cy="1824048"/>
          </a:xfrm>
        </p:grpSpPr>
        <p:sp>
          <p:nvSpPr>
            <p:cNvPr id="1179" name="Rectangle 1178"/>
            <p:cNvSpPr/>
            <p:nvPr/>
          </p:nvSpPr>
          <p:spPr>
            <a:xfrm>
              <a:off x="4866593" y="2600129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80" name="Picture 1179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1181" name="Group 1180"/>
          <p:cNvGrpSpPr/>
          <p:nvPr/>
        </p:nvGrpSpPr>
        <p:grpSpPr>
          <a:xfrm>
            <a:off x="5673352" y="4822108"/>
            <a:ext cx="2620194" cy="1824048"/>
            <a:chOff x="4785903" y="2516976"/>
            <a:chExt cx="2620194" cy="1824048"/>
          </a:xfrm>
        </p:grpSpPr>
        <p:sp>
          <p:nvSpPr>
            <p:cNvPr id="1182" name="Rectangle 1181"/>
            <p:cNvSpPr/>
            <p:nvPr/>
          </p:nvSpPr>
          <p:spPr>
            <a:xfrm>
              <a:off x="4866593" y="2600129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83" name="Picture 1182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1184" name="Group 1183"/>
          <p:cNvGrpSpPr/>
          <p:nvPr/>
        </p:nvGrpSpPr>
        <p:grpSpPr>
          <a:xfrm>
            <a:off x="5673352" y="4822108"/>
            <a:ext cx="2620194" cy="1824048"/>
            <a:chOff x="4785903" y="2516976"/>
            <a:chExt cx="2620194" cy="1824048"/>
          </a:xfrm>
        </p:grpSpPr>
        <p:sp>
          <p:nvSpPr>
            <p:cNvPr id="1185" name="Rectangle 1184"/>
            <p:cNvSpPr/>
            <p:nvPr/>
          </p:nvSpPr>
          <p:spPr>
            <a:xfrm>
              <a:off x="4866593" y="2600129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86" name="Picture 1185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1187" name="Group 1186"/>
          <p:cNvGrpSpPr/>
          <p:nvPr/>
        </p:nvGrpSpPr>
        <p:grpSpPr>
          <a:xfrm>
            <a:off x="5673352" y="4822108"/>
            <a:ext cx="2620194" cy="1824048"/>
            <a:chOff x="4785903" y="2516976"/>
            <a:chExt cx="2620194" cy="1824048"/>
          </a:xfrm>
        </p:grpSpPr>
        <p:sp>
          <p:nvSpPr>
            <p:cNvPr id="1188" name="Rectangle 1187"/>
            <p:cNvSpPr/>
            <p:nvPr/>
          </p:nvSpPr>
          <p:spPr>
            <a:xfrm>
              <a:off x="4866593" y="2600129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89" name="Picture 1188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1190" name="Group 1189"/>
          <p:cNvGrpSpPr/>
          <p:nvPr/>
        </p:nvGrpSpPr>
        <p:grpSpPr>
          <a:xfrm>
            <a:off x="5673352" y="4822108"/>
            <a:ext cx="2620194" cy="1824048"/>
            <a:chOff x="4785903" y="2516976"/>
            <a:chExt cx="2620194" cy="1824048"/>
          </a:xfrm>
        </p:grpSpPr>
        <p:sp>
          <p:nvSpPr>
            <p:cNvPr id="1191" name="Rectangle 1190"/>
            <p:cNvSpPr/>
            <p:nvPr/>
          </p:nvSpPr>
          <p:spPr>
            <a:xfrm>
              <a:off x="4866593" y="2600129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92" name="Picture 1191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1193" name="Group 1192"/>
          <p:cNvGrpSpPr/>
          <p:nvPr/>
        </p:nvGrpSpPr>
        <p:grpSpPr>
          <a:xfrm>
            <a:off x="5673352" y="4822108"/>
            <a:ext cx="2620194" cy="1824048"/>
            <a:chOff x="4785903" y="2516976"/>
            <a:chExt cx="2620194" cy="1824048"/>
          </a:xfrm>
        </p:grpSpPr>
        <p:sp>
          <p:nvSpPr>
            <p:cNvPr id="1194" name="Rectangle 1193"/>
            <p:cNvSpPr/>
            <p:nvPr/>
          </p:nvSpPr>
          <p:spPr>
            <a:xfrm>
              <a:off x="4866593" y="2600129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95" name="Picture 1194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1196" name="Group 1195"/>
          <p:cNvGrpSpPr/>
          <p:nvPr/>
        </p:nvGrpSpPr>
        <p:grpSpPr>
          <a:xfrm>
            <a:off x="5673352" y="4822108"/>
            <a:ext cx="2620194" cy="1824048"/>
            <a:chOff x="4785903" y="2516976"/>
            <a:chExt cx="2620194" cy="1824048"/>
          </a:xfrm>
        </p:grpSpPr>
        <p:sp>
          <p:nvSpPr>
            <p:cNvPr id="1197" name="Rectangle 1196"/>
            <p:cNvSpPr/>
            <p:nvPr/>
          </p:nvSpPr>
          <p:spPr>
            <a:xfrm>
              <a:off x="4866593" y="2600129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98" name="Picture 1197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1199" name="Group 1198"/>
          <p:cNvGrpSpPr/>
          <p:nvPr/>
        </p:nvGrpSpPr>
        <p:grpSpPr>
          <a:xfrm>
            <a:off x="5673352" y="4822108"/>
            <a:ext cx="2620194" cy="1824048"/>
            <a:chOff x="4785903" y="2516976"/>
            <a:chExt cx="2620194" cy="1824048"/>
          </a:xfrm>
        </p:grpSpPr>
        <p:sp>
          <p:nvSpPr>
            <p:cNvPr id="1200" name="Rectangle 1199"/>
            <p:cNvSpPr/>
            <p:nvPr/>
          </p:nvSpPr>
          <p:spPr>
            <a:xfrm>
              <a:off x="4866593" y="2600129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01" name="Picture 1200"/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1202" name="Group 1201"/>
          <p:cNvGrpSpPr/>
          <p:nvPr/>
        </p:nvGrpSpPr>
        <p:grpSpPr>
          <a:xfrm>
            <a:off x="5673352" y="4822108"/>
            <a:ext cx="2620194" cy="1824048"/>
            <a:chOff x="4785903" y="2516976"/>
            <a:chExt cx="2620194" cy="1824048"/>
          </a:xfrm>
        </p:grpSpPr>
        <p:sp>
          <p:nvSpPr>
            <p:cNvPr id="1203" name="Rectangle 1202"/>
            <p:cNvSpPr/>
            <p:nvPr/>
          </p:nvSpPr>
          <p:spPr>
            <a:xfrm>
              <a:off x="4866593" y="2600129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04" name="Picture 1203"/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1205" name="Group 1204"/>
          <p:cNvGrpSpPr/>
          <p:nvPr/>
        </p:nvGrpSpPr>
        <p:grpSpPr>
          <a:xfrm>
            <a:off x="5673352" y="4822108"/>
            <a:ext cx="2620194" cy="1824048"/>
            <a:chOff x="4785903" y="2516976"/>
            <a:chExt cx="2620194" cy="1824048"/>
          </a:xfrm>
        </p:grpSpPr>
        <p:sp>
          <p:nvSpPr>
            <p:cNvPr id="1206" name="Rectangle 1205"/>
            <p:cNvSpPr/>
            <p:nvPr/>
          </p:nvSpPr>
          <p:spPr>
            <a:xfrm>
              <a:off x="4866593" y="2600129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07" name="Picture 1206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1208" name="Group 1207"/>
          <p:cNvGrpSpPr/>
          <p:nvPr/>
        </p:nvGrpSpPr>
        <p:grpSpPr>
          <a:xfrm>
            <a:off x="5673352" y="4822108"/>
            <a:ext cx="2620194" cy="1824048"/>
            <a:chOff x="4785903" y="2516976"/>
            <a:chExt cx="2620194" cy="1824048"/>
          </a:xfrm>
        </p:grpSpPr>
        <p:sp>
          <p:nvSpPr>
            <p:cNvPr id="1209" name="Rectangle 1208"/>
            <p:cNvSpPr/>
            <p:nvPr/>
          </p:nvSpPr>
          <p:spPr>
            <a:xfrm>
              <a:off x="4866593" y="2600129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10" name="Picture 1209"/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1211" name="Group 1210"/>
          <p:cNvGrpSpPr/>
          <p:nvPr/>
        </p:nvGrpSpPr>
        <p:grpSpPr>
          <a:xfrm>
            <a:off x="5673352" y="4822108"/>
            <a:ext cx="2620194" cy="1824048"/>
            <a:chOff x="4785903" y="2516976"/>
            <a:chExt cx="2620194" cy="1824048"/>
          </a:xfrm>
        </p:grpSpPr>
        <p:sp>
          <p:nvSpPr>
            <p:cNvPr id="1212" name="Rectangle 1211"/>
            <p:cNvSpPr/>
            <p:nvPr/>
          </p:nvSpPr>
          <p:spPr>
            <a:xfrm>
              <a:off x="4866593" y="2600129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13" name="Picture 1212"/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1214" name="Group 1213"/>
          <p:cNvGrpSpPr/>
          <p:nvPr/>
        </p:nvGrpSpPr>
        <p:grpSpPr>
          <a:xfrm>
            <a:off x="5673352" y="4822108"/>
            <a:ext cx="2620194" cy="1824048"/>
            <a:chOff x="4785903" y="2516976"/>
            <a:chExt cx="2620194" cy="1824048"/>
          </a:xfrm>
        </p:grpSpPr>
        <p:sp>
          <p:nvSpPr>
            <p:cNvPr id="1215" name="Rectangle 1214"/>
            <p:cNvSpPr/>
            <p:nvPr/>
          </p:nvSpPr>
          <p:spPr>
            <a:xfrm>
              <a:off x="4866593" y="2600129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16" name="Picture 1215"/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1217" name="Group 1216"/>
          <p:cNvGrpSpPr/>
          <p:nvPr/>
        </p:nvGrpSpPr>
        <p:grpSpPr>
          <a:xfrm>
            <a:off x="5673352" y="4822108"/>
            <a:ext cx="2620194" cy="1824048"/>
            <a:chOff x="4785903" y="2516976"/>
            <a:chExt cx="2620194" cy="1824048"/>
          </a:xfrm>
        </p:grpSpPr>
        <p:sp>
          <p:nvSpPr>
            <p:cNvPr id="1218" name="Rectangle 1217"/>
            <p:cNvSpPr/>
            <p:nvPr/>
          </p:nvSpPr>
          <p:spPr>
            <a:xfrm>
              <a:off x="4866593" y="2600129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19" name="Picture 1218"/>
            <p:cNvPicPr>
              <a:picLocks noChangeAspect="1"/>
            </p:cNvPicPr>
            <p:nvPr/>
          </p:nvPicPr>
          <p:blipFill>
            <a:blip r:embed="rId35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1220" name="Group 1219"/>
          <p:cNvGrpSpPr/>
          <p:nvPr/>
        </p:nvGrpSpPr>
        <p:grpSpPr>
          <a:xfrm>
            <a:off x="5673352" y="4822108"/>
            <a:ext cx="2620194" cy="1824048"/>
            <a:chOff x="4785903" y="2516976"/>
            <a:chExt cx="2620194" cy="1824048"/>
          </a:xfrm>
        </p:grpSpPr>
        <p:sp>
          <p:nvSpPr>
            <p:cNvPr id="1221" name="Rectangle 1220"/>
            <p:cNvSpPr/>
            <p:nvPr/>
          </p:nvSpPr>
          <p:spPr>
            <a:xfrm>
              <a:off x="4866593" y="2600129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22" name="Picture 1221"/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1223" name="Group 1222"/>
          <p:cNvGrpSpPr/>
          <p:nvPr/>
        </p:nvGrpSpPr>
        <p:grpSpPr>
          <a:xfrm>
            <a:off x="5673352" y="4822108"/>
            <a:ext cx="2620194" cy="1824048"/>
            <a:chOff x="4785903" y="2516976"/>
            <a:chExt cx="2620194" cy="1824048"/>
          </a:xfrm>
        </p:grpSpPr>
        <p:sp>
          <p:nvSpPr>
            <p:cNvPr id="1224" name="Rectangle 1223"/>
            <p:cNvSpPr/>
            <p:nvPr/>
          </p:nvSpPr>
          <p:spPr>
            <a:xfrm>
              <a:off x="4866593" y="2600129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25" name="Picture 1224"/>
            <p:cNvPicPr>
              <a:picLocks noChangeAspect="1"/>
            </p:cNvPicPr>
            <p:nvPr/>
          </p:nvPicPr>
          <p:blipFill>
            <a:blip r:embed="rId37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1226" name="Group 1225"/>
          <p:cNvGrpSpPr/>
          <p:nvPr/>
        </p:nvGrpSpPr>
        <p:grpSpPr>
          <a:xfrm>
            <a:off x="5673352" y="4822108"/>
            <a:ext cx="2620194" cy="1824048"/>
            <a:chOff x="4785903" y="2516976"/>
            <a:chExt cx="2620194" cy="1824048"/>
          </a:xfrm>
        </p:grpSpPr>
        <p:sp>
          <p:nvSpPr>
            <p:cNvPr id="1227" name="Rectangle 1226"/>
            <p:cNvSpPr/>
            <p:nvPr/>
          </p:nvSpPr>
          <p:spPr>
            <a:xfrm>
              <a:off x="4866593" y="2600129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28" name="Picture 1227"/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sp>
        <p:nvSpPr>
          <p:cNvPr id="374" name="Right Arrow 373"/>
          <p:cNvSpPr/>
          <p:nvPr/>
        </p:nvSpPr>
        <p:spPr>
          <a:xfrm>
            <a:off x="1003979" y="5449149"/>
            <a:ext cx="698500" cy="46990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5" name="Group 374"/>
          <p:cNvGrpSpPr/>
          <p:nvPr/>
        </p:nvGrpSpPr>
        <p:grpSpPr>
          <a:xfrm>
            <a:off x="1924379" y="4792798"/>
            <a:ext cx="2620194" cy="1824048"/>
            <a:chOff x="4785903" y="2516976"/>
            <a:chExt cx="2620194" cy="1824048"/>
          </a:xfrm>
        </p:grpSpPr>
        <p:sp>
          <p:nvSpPr>
            <p:cNvPr id="376" name="Rectangle 375"/>
            <p:cNvSpPr/>
            <p:nvPr/>
          </p:nvSpPr>
          <p:spPr>
            <a:xfrm>
              <a:off x="4866541" y="2611711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7" name="Picture 376"/>
            <p:cNvPicPr>
              <a:picLocks noChangeAspect="1"/>
            </p:cNvPicPr>
            <p:nvPr/>
          </p:nvPicPr>
          <p:blipFill>
            <a:blip r:embed="rId39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sp>
        <p:nvSpPr>
          <p:cNvPr id="378" name="Right Arrow 377"/>
          <p:cNvSpPr/>
          <p:nvPr/>
        </p:nvSpPr>
        <p:spPr>
          <a:xfrm>
            <a:off x="4754732" y="3675613"/>
            <a:ext cx="698500" cy="46990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9" name="Group 378"/>
          <p:cNvGrpSpPr/>
          <p:nvPr/>
        </p:nvGrpSpPr>
        <p:grpSpPr>
          <a:xfrm>
            <a:off x="5669387" y="2962392"/>
            <a:ext cx="2620194" cy="1824048"/>
            <a:chOff x="4785903" y="2516976"/>
            <a:chExt cx="2620194" cy="1824048"/>
          </a:xfrm>
        </p:grpSpPr>
        <p:sp>
          <p:nvSpPr>
            <p:cNvPr id="380" name="Rectangle 379"/>
            <p:cNvSpPr/>
            <p:nvPr/>
          </p:nvSpPr>
          <p:spPr>
            <a:xfrm>
              <a:off x="4866541" y="2611711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1" name="Picture 380"/>
            <p:cNvPicPr>
              <a:picLocks noChangeAspect="1"/>
            </p:cNvPicPr>
            <p:nvPr/>
          </p:nvPicPr>
          <p:blipFill>
            <a:blip r:embed="rId40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382" name="Group 381"/>
          <p:cNvGrpSpPr/>
          <p:nvPr/>
        </p:nvGrpSpPr>
        <p:grpSpPr>
          <a:xfrm>
            <a:off x="1918383" y="2921430"/>
            <a:ext cx="2620194" cy="1824048"/>
            <a:chOff x="4785903" y="2516976"/>
            <a:chExt cx="2620194" cy="1824048"/>
          </a:xfrm>
        </p:grpSpPr>
        <p:sp>
          <p:nvSpPr>
            <p:cNvPr id="383" name="Rectangle 382"/>
            <p:cNvSpPr/>
            <p:nvPr/>
          </p:nvSpPr>
          <p:spPr>
            <a:xfrm>
              <a:off x="4849937" y="2619000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4" name="Picture 383"/>
            <p:cNvPicPr>
              <a:picLocks noChangeAspect="1"/>
            </p:cNvPicPr>
            <p:nvPr/>
          </p:nvPicPr>
          <p:blipFill>
            <a:blip r:embed="rId41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grpSp>
        <p:nvGrpSpPr>
          <p:cNvPr id="385" name="Group 384"/>
          <p:cNvGrpSpPr/>
          <p:nvPr/>
        </p:nvGrpSpPr>
        <p:grpSpPr>
          <a:xfrm>
            <a:off x="5670000" y="2962800"/>
            <a:ext cx="2620194" cy="1824048"/>
            <a:chOff x="4785903" y="2516976"/>
            <a:chExt cx="2620194" cy="1824048"/>
          </a:xfrm>
        </p:grpSpPr>
        <p:sp>
          <p:nvSpPr>
            <p:cNvPr id="386" name="Rectangle 385"/>
            <p:cNvSpPr/>
            <p:nvPr/>
          </p:nvSpPr>
          <p:spPr>
            <a:xfrm>
              <a:off x="4866541" y="2611711"/>
              <a:ext cx="2466000" cy="1620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7" name="Picture 386"/>
            <p:cNvPicPr>
              <a:picLocks noChangeAspect="1"/>
            </p:cNvPicPr>
            <p:nvPr/>
          </p:nvPicPr>
          <p:blipFill>
            <a:blip r:embed="rId40"/>
            <a:stretch>
              <a:fillRect/>
            </a:stretch>
          </p:blipFill>
          <p:spPr>
            <a:xfrm>
              <a:off x="4785903" y="2516976"/>
              <a:ext cx="2620194" cy="1824048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7450280" y="5480770"/>
            <a:ext cx="344281" cy="641088"/>
          </a:xfrm>
          <a:prstGeom prst="rect">
            <a:avLst/>
          </a:prstGeom>
        </p:spPr>
      </p:pic>
      <p:cxnSp>
        <p:nvCxnSpPr>
          <p:cNvPr id="389" name="Straight Connector 388"/>
          <p:cNvCxnSpPr/>
          <p:nvPr/>
        </p:nvCxnSpPr>
        <p:spPr>
          <a:xfrm>
            <a:off x="2017487" y="2433649"/>
            <a:ext cx="3435745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45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9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6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3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7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4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1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8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5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2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9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6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3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47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4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61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68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75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82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89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96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3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1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17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240"/>
                            </p:stCondLst>
                            <p:childTnLst>
                              <p:par>
                                <p:cTn id="113" presetID="1" presetClass="entr" presetSubtype="0" fill="hold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" grpId="0"/>
      <p:bldP spid="82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570" y="421976"/>
            <a:ext cx="5663538" cy="4276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1) Định lí về tính chất các điểm thuộc tia phân giác</a:t>
            </a:r>
            <a:endParaRPr lang="vi-VN" sz="2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8755" y="828171"/>
            <a:ext cx="3126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b) Định lí 1 (định lí thuận):</a:t>
            </a:r>
            <a:endParaRPr lang="vi-VN" sz="2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3466" y="1251517"/>
            <a:ext cx="4378738" cy="83099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Điểm nằm trên tia phân giác của một góc thì cách đều hai cạnh của góc đó</a:t>
            </a:r>
            <a:endParaRPr lang="vi-VN" sz="2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186" y="2236065"/>
            <a:ext cx="3448906" cy="2042323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853186" y="4397660"/>
            <a:ext cx="4162754" cy="1889780"/>
            <a:chOff x="2053420" y="2922268"/>
            <a:chExt cx="4162754" cy="1889780"/>
          </a:xfrm>
        </p:grpSpPr>
        <p:grpSp>
          <p:nvGrpSpPr>
            <p:cNvPr id="8" name="Group 7"/>
            <p:cNvGrpSpPr/>
            <p:nvPr/>
          </p:nvGrpSpPr>
          <p:grpSpPr>
            <a:xfrm>
              <a:off x="2053420" y="2962929"/>
              <a:ext cx="4100419" cy="1849119"/>
              <a:chOff x="5254171" y="1759843"/>
              <a:chExt cx="2598058" cy="1912272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5254171" y="1944970"/>
                <a:ext cx="514204" cy="740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GT</a:t>
                </a:r>
                <a:endParaRPr lang="en-US" sz="24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254171" y="2931886"/>
                <a:ext cx="514204" cy="740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KL</a:t>
                </a:r>
                <a:endParaRPr lang="en-US" sz="24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5254171" y="2931886"/>
                <a:ext cx="2598058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5768375" y="1759843"/>
                <a:ext cx="0" cy="1912272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2939764" y="2922268"/>
                  <a:ext cx="3276410" cy="12127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</a:pPr>
                  <a:r>
                    <a:rPr lang="en-US" sz="2000" smtClean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Oz là tia phân giác của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0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xOy</m:t>
                          </m:r>
                          <m:r>
                            <a:rPr lang="en-US" sz="20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acc>
                    </m:oMath>
                  </a14:m>
                  <a:endParaRPr lang="en-US" sz="2000" b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20000"/>
                    </a:lnSpc>
                  </a:pPr>
                  <a:r>
                    <a:rPr lang="en-US" sz="2000" smtClean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M </a:t>
                  </a:r>
                  <a:r>
                    <a:rPr lang="en-US" sz="2000" smtClean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 </a:t>
                  </a:r>
                  <a:r>
                    <a:rPr lang="en-US" sz="2000" smtClean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Oz</a:t>
                  </a:r>
                </a:p>
                <a:p>
                  <a:pPr algn="just">
                    <a:lnSpc>
                      <a:spcPct val="120000"/>
                    </a:lnSpc>
                  </a:pPr>
                  <a:r>
                    <a:rPr lang="en-US" sz="2000" smtClean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MK </a:t>
                  </a:r>
                  <a:r>
                    <a:rPr lang="en-US" sz="2000" smtClean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 Ox, MH  Oy</a:t>
                  </a:r>
                  <a:endParaRPr lang="vi-VN" sz="20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9764" y="2922268"/>
                  <a:ext cx="3276410" cy="1212704"/>
                </a:xfrm>
                <a:prstGeom prst="rect">
                  <a:avLst/>
                </a:prstGeom>
                <a:blipFill>
                  <a:blip r:embed="rId3"/>
                  <a:stretch>
                    <a:fillRect l="-2048" r="-37616" b="-50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/>
            <p:cNvSpPr txBox="1"/>
            <p:nvPr/>
          </p:nvSpPr>
          <p:spPr>
            <a:xfrm>
              <a:off x="2939764" y="4249817"/>
              <a:ext cx="12442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200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MK = MH</a:t>
              </a:r>
              <a:endParaRPr lang="vi-VN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5358801" y="849657"/>
            <a:ext cx="15403" cy="5791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535189" y="804992"/>
                <a:ext cx="4932112" cy="52753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0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c)  Áp dụng: 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000" u="sng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Bài toán:</a:t>
                </a:r>
                <a:r>
                  <a:rPr lang="en-US" sz="20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Cho hình vẽ, với Oz là tia phân giác của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xOy</m:t>
                        </m:r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0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điểm M nằm trên tia Oz, MA </a:t>
                </a:r>
                <a:r>
                  <a:rPr lang="en-US" sz="20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 Ox,  MB  Oy</a:t>
                </a:r>
                <a:r>
                  <a:rPr lang="en-US" sz="200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</a:t>
                </a:r>
                <a:r>
                  <a:rPr lang="en-US" sz="20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MC  Oz.</a:t>
                </a:r>
                <a:endParaRPr lang="en-US" sz="200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</a:pPr>
                <a:endParaRPr lang="en-US" sz="200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</a:pPr>
                <a:endParaRPr lang="en-US" sz="200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</a:pPr>
                <a:endParaRPr lang="en-US" sz="200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</a:pPr>
                <a:endParaRPr lang="en-US" sz="200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</a:pPr>
                <a:endParaRPr lang="en-US" sz="200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</a:pPr>
                <a:endParaRPr lang="en-US" sz="200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</a:pPr>
                <a:endParaRPr lang="en-US" sz="200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</a:pPr>
                <a:r>
                  <a:rPr lang="en-US" sz="20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Các câu sau đúng hay sai?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0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a) MA = MB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0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b) MC = MB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5189" y="804992"/>
                <a:ext cx="4932112" cy="5275355"/>
              </a:xfrm>
              <a:prstGeom prst="rect">
                <a:avLst/>
              </a:prstGeom>
              <a:blipFill>
                <a:blip r:embed="rId4"/>
                <a:stretch>
                  <a:fillRect l="-1236" t="-116" r="-1360" b="-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7065" y="2300868"/>
            <a:ext cx="2934008" cy="257656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486627" y="5233037"/>
            <a:ext cx="907621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200" b="1" smtClean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ĐÚNG</a:t>
            </a:r>
            <a:endParaRPr lang="vi-VN" sz="2200" b="1" dirty="0" smtClean="0">
              <a:solidFill>
                <a:srgbClr val="FFFF0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068269" y="3150169"/>
                <a:ext cx="2670659" cy="2670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14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i="1" u="sng" smtClean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Hướng dẫn câu a</a:t>
                </a:r>
              </a:p>
              <a:p>
                <a:pPr algn="just">
                  <a:lnSpc>
                    <a:spcPct val="114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i="1" smtClean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- Có </a:t>
                </a:r>
                <a:r>
                  <a:rPr lang="en-US" i="1" smtClean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MA </a:t>
                </a:r>
                <a:r>
                  <a:rPr lang="en-US" i="1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và MB là khoảng cách từ M đến hai cạnh của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𝑥𝑂𝑦</m:t>
                        </m:r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i="1" dirty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14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i="1" smtClean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mà M nằm trên tia phân giác của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𝑥𝑂𝑦</m:t>
                        </m:r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i="1" dirty="0" smtClean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14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i="1" smtClean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  <a:sym typeface="Symbol" panose="05050102010706020507" pitchFamily="18" charset="2"/>
                  </a:rPr>
                  <a:t> MA = MB (định lí 1)</a:t>
                </a:r>
                <a:endParaRPr lang="vi-VN" i="1" dirty="0" smtClean="0">
                  <a:solidFill>
                    <a:srgbClr val="FFFF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8269" y="3150169"/>
                <a:ext cx="2670659" cy="2670283"/>
              </a:xfrm>
              <a:prstGeom prst="rect">
                <a:avLst/>
              </a:prstGeom>
              <a:blipFill>
                <a:blip r:embed="rId6"/>
                <a:stretch>
                  <a:fillRect l="-2055" t="-1142" r="-1826" b="-15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/>
          <p:cNvCxnSpPr/>
          <p:nvPr/>
        </p:nvCxnSpPr>
        <p:spPr>
          <a:xfrm>
            <a:off x="8892243" y="2126328"/>
            <a:ext cx="0" cy="39540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36234" y="3233289"/>
            <a:ext cx="402169" cy="87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03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570" y="421976"/>
            <a:ext cx="5663538" cy="4276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1) Định lí về tính chất các điểm thuộc tia phân giác</a:t>
            </a:r>
            <a:endParaRPr lang="vi-VN" sz="2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8755" y="828171"/>
            <a:ext cx="3126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b) Định lí 1 (định lí thuận):</a:t>
            </a:r>
            <a:endParaRPr lang="vi-VN" sz="2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3466" y="1251517"/>
            <a:ext cx="4378738" cy="83099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Điểm nằm trên tia phân giác của một góc thì cách đều hai cạnh của góc đó</a:t>
            </a:r>
            <a:endParaRPr lang="vi-VN" sz="2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186" y="2236065"/>
            <a:ext cx="3448906" cy="2042323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853186" y="4397660"/>
            <a:ext cx="4162754" cy="1889780"/>
            <a:chOff x="2053420" y="2922268"/>
            <a:chExt cx="4162754" cy="1889780"/>
          </a:xfrm>
        </p:grpSpPr>
        <p:grpSp>
          <p:nvGrpSpPr>
            <p:cNvPr id="8" name="Group 7"/>
            <p:cNvGrpSpPr/>
            <p:nvPr/>
          </p:nvGrpSpPr>
          <p:grpSpPr>
            <a:xfrm>
              <a:off x="2053420" y="2962929"/>
              <a:ext cx="4100419" cy="1849119"/>
              <a:chOff x="5254171" y="1759843"/>
              <a:chExt cx="2598058" cy="1912272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5254171" y="1944970"/>
                <a:ext cx="514204" cy="740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GT</a:t>
                </a:r>
                <a:endParaRPr lang="en-US" sz="24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254171" y="2931886"/>
                <a:ext cx="514204" cy="740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KL</a:t>
                </a:r>
                <a:endParaRPr lang="en-US" sz="24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5254171" y="2931886"/>
                <a:ext cx="2598058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5768375" y="1759843"/>
                <a:ext cx="0" cy="1912272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2939764" y="2922268"/>
                  <a:ext cx="3276410" cy="12127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</a:pPr>
                  <a:r>
                    <a:rPr lang="en-US" sz="2000" smtClean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Oz là tia phân giác của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0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xOy</m:t>
                          </m:r>
                          <m:r>
                            <a:rPr lang="en-US" sz="20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acc>
                    </m:oMath>
                  </a14:m>
                  <a:endParaRPr lang="en-US" sz="2000" b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20000"/>
                    </a:lnSpc>
                  </a:pPr>
                  <a:r>
                    <a:rPr lang="en-US" sz="2000" smtClean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M </a:t>
                  </a:r>
                  <a:r>
                    <a:rPr lang="en-US" sz="2000" smtClean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 </a:t>
                  </a:r>
                  <a:r>
                    <a:rPr lang="en-US" sz="2000" smtClean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Oz</a:t>
                  </a:r>
                </a:p>
                <a:p>
                  <a:pPr algn="just">
                    <a:lnSpc>
                      <a:spcPct val="120000"/>
                    </a:lnSpc>
                  </a:pPr>
                  <a:r>
                    <a:rPr lang="en-US" sz="2000" smtClean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MK </a:t>
                  </a:r>
                  <a:r>
                    <a:rPr lang="en-US" sz="2000" smtClean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 Ox, MH  Oy</a:t>
                  </a:r>
                  <a:endParaRPr lang="vi-VN" sz="20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9764" y="2922268"/>
                  <a:ext cx="3276410" cy="1212704"/>
                </a:xfrm>
                <a:prstGeom prst="rect">
                  <a:avLst/>
                </a:prstGeom>
                <a:blipFill>
                  <a:blip r:embed="rId3"/>
                  <a:stretch>
                    <a:fillRect l="-2048" r="-37616" b="-50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/>
            <p:cNvSpPr txBox="1"/>
            <p:nvPr/>
          </p:nvSpPr>
          <p:spPr>
            <a:xfrm>
              <a:off x="2939764" y="4249817"/>
              <a:ext cx="12442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200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MK = MH</a:t>
              </a:r>
              <a:endParaRPr lang="vi-VN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5358801" y="849657"/>
            <a:ext cx="15403" cy="5791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535189" y="804992"/>
                <a:ext cx="4932112" cy="52753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0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c)  Áp dụng: 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000" u="sng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Bài toán:</a:t>
                </a:r>
                <a:r>
                  <a:rPr lang="en-US" sz="20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Cho hình vẽ, với Oz là tia phân giác của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xOy</m:t>
                        </m:r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0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điểm M nằm trên tia Oz, MA </a:t>
                </a:r>
                <a:r>
                  <a:rPr lang="en-US" sz="20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 Ox,  MB  Oy</a:t>
                </a:r>
                <a:r>
                  <a:rPr lang="en-US" sz="200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</a:t>
                </a:r>
                <a:r>
                  <a:rPr lang="en-US" sz="20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MC  Oz.</a:t>
                </a:r>
                <a:endParaRPr lang="en-US" sz="200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</a:pPr>
                <a:endParaRPr lang="en-US" sz="200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</a:pPr>
                <a:endParaRPr lang="en-US" sz="200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</a:pPr>
                <a:endParaRPr lang="en-US" sz="200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</a:pPr>
                <a:endParaRPr lang="en-US" sz="200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</a:pPr>
                <a:endParaRPr lang="en-US" sz="200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</a:pPr>
                <a:endParaRPr lang="en-US" sz="200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</a:pPr>
                <a:endParaRPr lang="en-US" sz="200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</a:pPr>
                <a:r>
                  <a:rPr lang="en-US" sz="20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Các câu sau đúng hay sai?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0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a) MA = MB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0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b) MC = MB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5189" y="804992"/>
                <a:ext cx="4932112" cy="5275355"/>
              </a:xfrm>
              <a:prstGeom prst="rect">
                <a:avLst/>
              </a:prstGeom>
              <a:blipFill>
                <a:blip r:embed="rId4"/>
                <a:stretch>
                  <a:fillRect l="-1236" t="-116" r="-1360" b="-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7486627" y="5233037"/>
            <a:ext cx="907621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200" b="1" smtClean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ĐÚNG</a:t>
            </a:r>
            <a:endParaRPr lang="vi-VN" sz="2200" b="1" dirty="0" smtClean="0">
              <a:solidFill>
                <a:srgbClr val="FFFF0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48979" y="5571657"/>
            <a:ext cx="582916" cy="461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200" b="1" smtClean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SAI</a:t>
            </a:r>
            <a:endParaRPr lang="vi-VN" sz="2200" b="1" dirty="0" smtClean="0">
              <a:solidFill>
                <a:srgbClr val="FFFF0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2854208" y="4573971"/>
            <a:ext cx="5821892" cy="2083806"/>
          </a:xfrm>
          <a:prstGeom prst="cloudCallout">
            <a:avLst>
              <a:gd name="adj1" fmla="val 53823"/>
              <a:gd name="adj2" fmla="val -658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smtClean="0">
                <a:solidFill>
                  <a:srgbClr val="FF0000"/>
                </a:solidFill>
              </a:rPr>
              <a:t>Chú ý:</a:t>
            </a:r>
          </a:p>
          <a:p>
            <a:pPr algn="ctr"/>
            <a:r>
              <a:rPr lang="en-US" sz="2000" b="1" smtClean="0">
                <a:solidFill>
                  <a:srgbClr val="FF0000"/>
                </a:solidFill>
              </a:rPr>
              <a:t>Khi áp dụng định lí 1, ta cần xác định chính xác khoảng cách từ một điểm nằm trên tia phân giác đến hai cạnh của góc.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068269" y="3150169"/>
            <a:ext cx="2670659" cy="2017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i="1" u="sng" smtClean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Hướng dẫn câu b</a:t>
            </a:r>
          </a:p>
          <a:p>
            <a:pPr algn="just">
              <a:lnSpc>
                <a:spcPct val="114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i="1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i="1" smtClean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- Có </a:t>
            </a:r>
            <a:r>
              <a:rPr lang="en-US" i="1" smtClean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AMC vuông tại A nên MC &gt; MA.</a:t>
            </a:r>
          </a:p>
          <a:p>
            <a:pPr algn="just">
              <a:lnSpc>
                <a:spcPct val="114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i="1" smtClean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mà  MA = MB</a:t>
            </a:r>
          </a:p>
          <a:p>
            <a:pPr algn="just">
              <a:lnSpc>
                <a:spcPct val="114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i="1" smtClean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Suy ra MC &gt; MB</a:t>
            </a:r>
            <a:endParaRPr lang="vi-VN" i="1" dirty="0" smtClean="0">
              <a:solidFill>
                <a:srgbClr val="FFFF0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8892243" y="2126328"/>
            <a:ext cx="0" cy="39540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5717065" y="2300868"/>
            <a:ext cx="2934008" cy="2576563"/>
            <a:chOff x="5717065" y="2300868"/>
            <a:chExt cx="2934008" cy="2576563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17065" y="2300868"/>
              <a:ext cx="2934008" cy="257656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36234" y="3233289"/>
              <a:ext cx="402169" cy="8700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057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3401" y="589636"/>
            <a:ext cx="1736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2) Định lí đảo:</a:t>
            </a:r>
            <a:endParaRPr lang="vi-VN" sz="2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26120" y="1023047"/>
                <a:ext cx="4967846" cy="1807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lang="en-US" sz="20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000" u="sng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Bài toán</a:t>
                </a:r>
                <a:r>
                  <a:rPr lang="en-US" sz="20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: Cho điểm M nằm bên trong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xOy</m:t>
                        </m:r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0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sao cho khoảng cách từ M đến Ox và Oy bằng nhau.</a:t>
                </a:r>
              </a:p>
              <a:p>
                <a:pPr algn="just">
                  <a:lnSpc>
                    <a:spcPct val="110000"/>
                  </a:lnSpc>
                </a:pPr>
                <a:r>
                  <a:rPr lang="en-US" sz="20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Hỏi điểm M có nằm trên tia phân giác của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xOy</m:t>
                        </m:r>
                        <m: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0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không?</a:t>
                </a:r>
                <a:endParaRPr lang="vi-VN" sz="2000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120" y="1023047"/>
                <a:ext cx="4967846" cy="1807803"/>
              </a:xfrm>
              <a:prstGeom prst="rect">
                <a:avLst/>
              </a:prstGeom>
              <a:blipFill>
                <a:blip r:embed="rId2"/>
                <a:stretch>
                  <a:fillRect l="-1227" t="-2027" r="-1350" b="-3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5560457" y="920678"/>
            <a:ext cx="0" cy="55398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678457" y="754421"/>
                <a:ext cx="6139469" cy="3523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lang="en-US" sz="20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000" u="sng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Hướng dẫn giải: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20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- Xét </a:t>
                </a:r>
                <a:r>
                  <a:rPr lang="en-US" sz="20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OAM vuông tại A và 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20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        OBM vuông tại B, có: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2000" b="0" smtClean="0">
                    <a:solidFill>
                      <a:schemeClr val="bg1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     </a:t>
                </a:r>
                <a:r>
                  <a:rPr lang="en-US" sz="20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Cạnh </a:t>
                </a:r>
                <a:r>
                  <a:rPr lang="en-US" sz="200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huyền: OM là cạnh chung</a:t>
                </a:r>
              </a:p>
              <a:p>
                <a:pPr defTabSz="180000">
                  <a:lnSpc>
                    <a:spcPct val="110000"/>
                  </a:lnSpc>
                </a:pPr>
                <a:r>
                  <a:rPr lang="en-US" sz="20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   Cạnh góc vuông: MA = MB (gt)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200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 </a:t>
                </a:r>
                <a:r>
                  <a:rPr lang="en-US" sz="20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OAM = OBM (cạnh huyền – cạnh góc vuông)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200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AOM</m:t>
                        </m:r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 </m:t>
                        </m:r>
                      </m:e>
                    </m:acc>
                    <m:r>
                      <a:rPr lang="en-US" sz="2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BOM</m:t>
                        </m:r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0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(hai góc tương ứng)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2000" spc="-4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mà </a:t>
                </a:r>
                <a:r>
                  <a:rPr lang="en-US" sz="2000" spc="-4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tia OM nằm giữa hai tia Ox và Oy (M nằm trong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pc="-4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0" spc="-4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i="0" spc="-4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xOy</m:t>
                        </m:r>
                        <m:r>
                          <a:rPr lang="en-US" sz="2000" i="0" spc="-4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000" spc="-4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).</a:t>
                </a:r>
                <a:endParaRPr lang="en-US" sz="2000" spc="-4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sz="20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 </a:t>
                </a:r>
                <a:r>
                  <a:rPr lang="en-US" sz="20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  <a:sym typeface="Symbol" panose="05050102010706020507" pitchFamily="18" charset="2"/>
                  </a:rPr>
                  <a:t>OM là tia phân giác của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  <m:t>xOy</m:t>
                        </m:r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0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10000"/>
                  </a:lnSpc>
                </a:pPr>
                <a:r>
                  <a:rPr lang="vi-VN" sz="20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  <a:sym typeface="Symbol" panose="05050102010706020507" pitchFamily="18" charset="2"/>
                  </a:rPr>
                  <a:t></a:t>
                </a:r>
                <a:r>
                  <a:rPr lang="en-US" sz="20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  <a:sym typeface="Symbol" panose="05050102010706020507" pitchFamily="18" charset="2"/>
                  </a:rPr>
                  <a:t> điểm M nằm trên tia phân giác của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  <m:t>xOy</m:t>
                        </m:r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0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.</a:t>
                </a:r>
                <a:endParaRPr lang="vi-VN" sz="2000" dirty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8457" y="754421"/>
                <a:ext cx="6139469" cy="3523272"/>
              </a:xfrm>
              <a:prstGeom prst="rect">
                <a:avLst/>
              </a:prstGeom>
              <a:blipFill>
                <a:blip r:embed="rId3"/>
                <a:stretch>
                  <a:fillRect l="-1092" t="-1038" r="-18669" b="-1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loud Callout 24"/>
              <p:cNvSpPr/>
              <p:nvPr/>
            </p:nvSpPr>
            <p:spPr>
              <a:xfrm>
                <a:off x="5886579" y="1343270"/>
                <a:ext cx="5305544" cy="2778996"/>
              </a:xfrm>
              <a:prstGeom prst="cloudCallout">
                <a:avLst>
                  <a:gd name="adj1" fmla="val -80631"/>
                  <a:gd name="adj2" fmla="val 44154"/>
                </a:avLst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u="sng" smtClean="0">
                    <a:solidFill>
                      <a:schemeClr val="accent6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Nhận xét:</a:t>
                </a:r>
              </a:p>
              <a:p>
                <a:pPr algn="ctr"/>
                <a:r>
                  <a:rPr lang="en-US" sz="2000" b="1" smtClean="0">
                    <a:solidFill>
                      <a:schemeClr val="accent6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Nếu điểm M nằm bên trong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𝐱𝐎𝐲</m:t>
                        </m:r>
                        <m:r>
                          <a:rPr lang="en-US" sz="2000" b="1" i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000" b="1" smtClean="0">
                    <a:solidFill>
                      <a:schemeClr val="accent6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và cách đều hai cạnh của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1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𝐱𝐎𝐲</m:t>
                        </m:r>
                        <m:r>
                          <a:rPr lang="en-US" sz="2000" b="1" i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000" b="1" smtClean="0">
                    <a:solidFill>
                      <a:schemeClr val="accent6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thì điểm M nằm trên tia phân giác của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𝐱𝐎𝐲</m:t>
                        </m:r>
                        <m:r>
                          <a:rPr lang="en-US" sz="2000" b="1" i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endParaRPr lang="en-US" sz="2000" b="1">
                  <a:solidFill>
                    <a:schemeClr val="accent6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Cloud Callout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579" y="1343270"/>
                <a:ext cx="5305544" cy="2778996"/>
              </a:xfrm>
              <a:prstGeom prst="cloudCallout">
                <a:avLst>
                  <a:gd name="adj1" fmla="val -80631"/>
                  <a:gd name="adj2" fmla="val 44154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6412" y="4001263"/>
            <a:ext cx="1934678" cy="91736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8128" y="3166515"/>
            <a:ext cx="886600" cy="103184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4345" y="4009111"/>
            <a:ext cx="429590" cy="121348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8"/>
          <a:srcRect t="5541"/>
          <a:stretch/>
        </p:blipFill>
        <p:spPr>
          <a:xfrm>
            <a:off x="1237110" y="2974518"/>
            <a:ext cx="3144233" cy="218146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50741" y="3728286"/>
            <a:ext cx="554506" cy="841046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6051918" y="4711115"/>
            <a:ext cx="4854388" cy="1925212"/>
          </a:xfrm>
          <a:prstGeom prst="wedgeRoundRectCallout">
            <a:avLst>
              <a:gd name="adj1" fmla="val -27624"/>
              <a:gd name="adj2" fmla="val -8708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2200" b="1" u="sng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Kết luận:</a:t>
            </a:r>
          </a:p>
          <a:p>
            <a:pPr algn="ctr"/>
            <a:r>
              <a:rPr lang="en-US" sz="2200" b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Điểm nằm bên trong một góc và cách đều hai cạnh của góc thì nằm trên tia phân giác của </a:t>
            </a:r>
            <a:r>
              <a:rPr lang="en-US" sz="2200" b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góc đó.</a:t>
            </a:r>
            <a:endParaRPr lang="en-US" sz="2200" b="1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en-US" sz="2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78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5258" y="137486"/>
            <a:ext cx="2759089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90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</a:t>
            </a:r>
            <a:r>
              <a:rPr lang="en-US" sz="190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) Định lí 2 (định lí đảo):</a:t>
            </a:r>
            <a:endParaRPr lang="vi-VN" sz="19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7277" y="625195"/>
            <a:ext cx="4556521" cy="96949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90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Điểm nằm bên trong một góc và cách đều hai cạnh của góc thì nằm </a:t>
            </a:r>
            <a:r>
              <a:rPr lang="en-US" sz="190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trên </a:t>
            </a:r>
            <a:r>
              <a:rPr lang="en-US" sz="190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tia phân giác của góc đó.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23545" y="4226599"/>
            <a:ext cx="4100419" cy="1940103"/>
            <a:chOff x="2053420" y="2922268"/>
            <a:chExt cx="4100419" cy="1940103"/>
          </a:xfrm>
        </p:grpSpPr>
        <p:grpSp>
          <p:nvGrpSpPr>
            <p:cNvPr id="5" name="Group 4"/>
            <p:cNvGrpSpPr/>
            <p:nvPr/>
          </p:nvGrpSpPr>
          <p:grpSpPr>
            <a:xfrm>
              <a:off x="2053420" y="2962929"/>
              <a:ext cx="4100419" cy="1849119"/>
              <a:chOff x="5254171" y="1759843"/>
              <a:chExt cx="2598058" cy="1912272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5254171" y="1944970"/>
                <a:ext cx="514204" cy="740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90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GT</a:t>
                </a:r>
                <a:endParaRPr lang="en-US" sz="19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254171" y="2931886"/>
                <a:ext cx="514204" cy="740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90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KL</a:t>
                </a:r>
                <a:endParaRPr lang="en-US" sz="19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>
                <a:off x="5254171" y="2890772"/>
                <a:ext cx="2598058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768375" y="1759843"/>
                <a:ext cx="0" cy="1912272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3053653" y="2922268"/>
                  <a:ext cx="3100185" cy="11567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</a:pPr>
                  <a:r>
                    <a:rPr lang="en-US" sz="1900" smtClean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Điểm M nằm bên trong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9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9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9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xOy</m:t>
                          </m:r>
                          <m:r>
                            <a:rPr lang="en-US" sz="19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acc>
                    </m:oMath>
                  </a14:m>
                  <a:endParaRPr lang="en-US" sz="1900" b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20000"/>
                    </a:lnSpc>
                  </a:pPr>
                  <a:r>
                    <a:rPr lang="en-US" sz="1900" smtClean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MA </a:t>
                  </a:r>
                  <a:r>
                    <a:rPr lang="en-US" sz="1900" smtClean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 Ox, MB  Oy</a:t>
                  </a:r>
                </a:p>
                <a:p>
                  <a:pPr algn="just">
                    <a:lnSpc>
                      <a:spcPct val="120000"/>
                    </a:lnSpc>
                  </a:pPr>
                  <a:r>
                    <a:rPr lang="en-US" sz="1900" smtClean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MA = MB</a:t>
                  </a:r>
                  <a:endParaRPr lang="vi-VN" sz="19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3653" y="2922268"/>
                  <a:ext cx="3100185" cy="1156727"/>
                </a:xfrm>
                <a:prstGeom prst="rect">
                  <a:avLst/>
                </a:prstGeom>
                <a:blipFill>
                  <a:blip r:embed="rId2"/>
                  <a:stretch>
                    <a:fillRect l="-1768" t="-1053" r="-41650" b="-5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3053654" y="4056509"/>
                  <a:ext cx="2422744" cy="8058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</a:pPr>
                  <a:r>
                    <a:rPr lang="en-US" sz="1900" smtClean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Điểm M nằm trên tia phân giác của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9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9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9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xOy</m:t>
                          </m:r>
                          <m:r>
                            <a:rPr lang="en-US" sz="19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acc>
                    </m:oMath>
                  </a14:m>
                  <a:r>
                    <a:rPr lang="en-US" sz="1900" smtClean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:endParaRPr lang="vi-VN" sz="19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3654" y="4056509"/>
                  <a:ext cx="2422744" cy="805862"/>
                </a:xfrm>
                <a:prstGeom prst="rect">
                  <a:avLst/>
                </a:prstGeom>
                <a:blipFill>
                  <a:blip r:embed="rId3"/>
                  <a:stretch>
                    <a:fillRect l="-2261" t="-752" r="-41709" b="-67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/>
          <p:cNvGrpSpPr/>
          <p:nvPr/>
        </p:nvGrpSpPr>
        <p:grpSpPr>
          <a:xfrm>
            <a:off x="1242788" y="1913598"/>
            <a:ext cx="3144233" cy="2248081"/>
            <a:chOff x="2218624" y="2093843"/>
            <a:chExt cx="3144233" cy="224808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27926" y="3120588"/>
              <a:ext cx="1934678" cy="91736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39642" y="2285840"/>
              <a:ext cx="886600" cy="103184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05859" y="3128436"/>
              <a:ext cx="429590" cy="121348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/>
            <a:srcRect t="5541"/>
            <a:stretch/>
          </p:blipFill>
          <p:spPr>
            <a:xfrm>
              <a:off x="2218624" y="2093843"/>
              <a:ext cx="3144233" cy="218146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32255" y="2847611"/>
              <a:ext cx="554506" cy="841046"/>
            </a:xfrm>
            <a:prstGeom prst="rect">
              <a:avLst/>
            </a:prstGeom>
          </p:spPr>
        </p:pic>
      </p:grpSp>
      <p:cxnSp>
        <p:nvCxnSpPr>
          <p:cNvPr id="19" name="Straight Connector 18"/>
          <p:cNvCxnSpPr/>
          <p:nvPr/>
        </p:nvCxnSpPr>
        <p:spPr>
          <a:xfrm>
            <a:off x="5417819" y="850513"/>
            <a:ext cx="0" cy="55398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545029" y="313133"/>
                <a:ext cx="4721189" cy="18564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just" defTabSz="252000"/>
                <a:r>
                  <a:rPr lang="en-US" sz="19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c) Áp dụng: Cho hình vẽ, với các điểm</a:t>
                </a:r>
              </a:p>
              <a:p>
                <a:pPr algn="just" defTabSz="252000"/>
                <a:r>
                  <a:rPr lang="en-US" sz="19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M, N, P nằm trong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9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9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9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xOy</m:t>
                        </m:r>
                        <m:r>
                          <a:rPr lang="en-US" sz="19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19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sao cho:</a:t>
                </a:r>
              </a:p>
              <a:p>
                <a:pPr algn="just" defTabSz="252000"/>
                <a:r>
                  <a:rPr lang="en-US" sz="19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		</a:t>
                </a:r>
                <a:r>
                  <a:rPr lang="vi-VN" sz="19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MA </a:t>
                </a:r>
                <a:r>
                  <a:rPr lang="vi-VN" sz="190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 Ox, MB </a:t>
                </a:r>
                <a:r>
                  <a:rPr lang="vi-VN" sz="19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 Oy</a:t>
                </a:r>
                <a:r>
                  <a:rPr lang="en-US" sz="190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 và MA = </a:t>
                </a:r>
                <a:r>
                  <a:rPr lang="en-US" sz="19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MB;</a:t>
                </a:r>
              </a:p>
              <a:p>
                <a:pPr algn="just" defTabSz="252000"/>
                <a:r>
                  <a:rPr lang="vi-VN" sz="19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19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		</a:t>
                </a:r>
                <a:r>
                  <a:rPr lang="vi-VN" sz="19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NC </a:t>
                </a:r>
                <a:r>
                  <a:rPr lang="en-US" sz="19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 </a:t>
                </a:r>
                <a:r>
                  <a:rPr lang="vi-VN" sz="19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 Ox, ND  Oy</a:t>
                </a:r>
                <a:r>
                  <a:rPr lang="en-US" sz="190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19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và </a:t>
                </a:r>
                <a:r>
                  <a:rPr lang="en-US" sz="190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NC = </a:t>
                </a:r>
                <a:r>
                  <a:rPr lang="en-US" sz="19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ND;</a:t>
                </a:r>
                <a:r>
                  <a:rPr lang="vi-VN" sz="19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 </a:t>
                </a:r>
                <a:endParaRPr lang="en-US" sz="190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algn="just" defTabSz="252000"/>
                <a:r>
                  <a:rPr lang="en-US" sz="19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		</a:t>
                </a:r>
                <a:r>
                  <a:rPr lang="vi-VN" sz="19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PE </a:t>
                </a:r>
                <a:r>
                  <a:rPr lang="en-US" sz="19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 </a:t>
                </a:r>
                <a:r>
                  <a:rPr lang="vi-VN" sz="19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 Ox, </a:t>
                </a:r>
                <a:r>
                  <a:rPr lang="en-US" sz="19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 </a:t>
                </a:r>
                <a:r>
                  <a:rPr lang="vi-VN" sz="19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PF  Oy</a:t>
                </a:r>
                <a:r>
                  <a:rPr lang="en-US" sz="190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19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 và PE = PF. </a:t>
                </a:r>
              </a:p>
              <a:p>
                <a:pPr algn="just" defTabSz="252000"/>
                <a:r>
                  <a:rPr lang="vi-VN" sz="19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Chứng minh</a:t>
                </a:r>
                <a:r>
                  <a:rPr lang="en-US" sz="19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:</a:t>
                </a:r>
                <a:r>
                  <a:rPr lang="vi-VN" sz="19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 Ba điểm M, N, P thẳng hàng.</a:t>
                </a:r>
                <a:endParaRPr lang="en-US" sz="190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029" y="313133"/>
                <a:ext cx="4721189" cy="1856470"/>
              </a:xfrm>
              <a:prstGeom prst="rect">
                <a:avLst/>
              </a:prstGeom>
              <a:blipFill>
                <a:blip r:embed="rId9"/>
                <a:stretch>
                  <a:fillRect l="-1292" t="-1639" b="-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635624" y="4207682"/>
                <a:ext cx="6076377" cy="24608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19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 Có:</a:t>
                </a:r>
              </a:p>
              <a:p>
                <a:pPr algn="just"/>
                <a:r>
                  <a:rPr lang="vi-VN" sz="19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  <a:r>
                  <a:rPr lang="vi-VN" sz="1900" smtClean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M nằm trong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19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19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19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xOy</m:t>
                        </m:r>
                        <m:r>
                          <a:rPr lang="vi-VN" sz="19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endParaRPr lang="vi-VN" sz="190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/>
                <a:r>
                  <a:rPr lang="vi-VN" sz="19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MA </a:t>
                </a:r>
                <a:r>
                  <a:rPr lang="vi-VN" sz="190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 Ox, MB  </a:t>
                </a:r>
                <a:r>
                  <a:rPr lang="vi-VN" sz="19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Oy (gt)</a:t>
                </a:r>
              </a:p>
              <a:p>
                <a:pPr algn="just"/>
                <a:r>
                  <a:rPr lang="vi-VN" sz="19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   </a:t>
                </a:r>
                <a:r>
                  <a:rPr lang="vi-VN" sz="1900" smtClean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MA = MB (gt)	</a:t>
                </a:r>
                <a:endParaRPr lang="vi-VN" sz="1900" b="1" smtClean="0">
                  <a:solidFill>
                    <a:srgbClr val="FFFF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marL="342900" indent="-342900" algn="just">
                  <a:buFont typeface="Symbol" panose="05050102010706020507" pitchFamily="18" charset="2"/>
                  <a:buChar char="Þ"/>
                </a:pPr>
                <a:r>
                  <a:rPr lang="vi-VN" sz="19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M nằm trên tia phân giác của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19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1900" b="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1900" b="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xOy</m:t>
                        </m:r>
                        <m:r>
                          <a:rPr lang="vi-VN" sz="1900" b="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19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(định lí 2)</a:t>
                </a:r>
                <a:r>
                  <a:rPr lang="en-US" sz="1900" b="1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1900" b="1" smtClean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    </a:t>
                </a:r>
                <a:r>
                  <a:rPr lang="vi-VN" sz="1900" b="1" smtClean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(</a:t>
                </a:r>
                <a:r>
                  <a:rPr lang="vi-VN" sz="1900" b="1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1)</a:t>
                </a:r>
                <a:endParaRPr lang="vi-VN" sz="190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r>
                  <a:rPr lang="vi-VN" sz="19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-</a:t>
                </a:r>
                <a:r>
                  <a:rPr lang="en-US" sz="19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 Chứng minh tương tự, ta có:</a:t>
                </a:r>
              </a:p>
              <a:p>
                <a:r>
                  <a:rPr lang="en-US" sz="19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   </a:t>
                </a:r>
                <a:r>
                  <a:rPr lang="vi-VN" sz="19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N, P nằm trên tia phân giác của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19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19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19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xOy</m:t>
                        </m:r>
                        <m:r>
                          <a:rPr lang="vi-VN" sz="19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vi-VN" sz="19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	 </a:t>
                </a:r>
                <a:r>
                  <a:rPr lang="vi-VN" sz="1900" b="1" smtClean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(2)</a:t>
                </a:r>
              </a:p>
              <a:p>
                <a:pPr algn="just"/>
                <a:r>
                  <a:rPr lang="vi-VN" sz="19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anose="05050102010706020507" pitchFamily="18" charset="2"/>
                  </a:rPr>
                  <a:t>Từ (1) và (2) suy ra ba điểm M, N, P thẳng hàng. </a:t>
                </a:r>
                <a:r>
                  <a:rPr lang="vi-VN" sz="19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n-US" sz="190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5624" y="4207682"/>
                <a:ext cx="6076377" cy="2460866"/>
              </a:xfrm>
              <a:prstGeom prst="rect">
                <a:avLst/>
              </a:prstGeom>
              <a:blipFill>
                <a:blip r:embed="rId10"/>
                <a:stretch>
                  <a:fillRect l="-1003" t="-1238" b="-32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6975726" y="4016666"/>
            <a:ext cx="1772472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1900" u="sng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Hướng dẫn giải</a:t>
            </a:r>
            <a:endParaRPr lang="vi-VN" sz="1900" u="sng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2" name="Cloud Callout 21"/>
          <p:cNvSpPr/>
          <p:nvPr/>
        </p:nvSpPr>
        <p:spPr>
          <a:xfrm>
            <a:off x="2078897" y="4050003"/>
            <a:ext cx="8022574" cy="2282792"/>
          </a:xfrm>
          <a:prstGeom prst="cloudCallout">
            <a:avLst>
              <a:gd name="adj1" fmla="val 47860"/>
              <a:gd name="adj2" fmla="val -1524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0" rIns="0" bIns="144000" rtlCol="0" anchor="ctr" anchorCtr="1">
            <a:spAutoFit/>
          </a:bodyPr>
          <a:lstStyle/>
          <a:p>
            <a:pPr algn="ctr"/>
            <a:r>
              <a:rPr lang="en-US" sz="2200" b="1" u="sng" smtClean="0">
                <a:solidFill>
                  <a:srgbClr val="FF0000"/>
                </a:solidFill>
              </a:rPr>
              <a:t>Nhận xét:</a:t>
            </a:r>
          </a:p>
          <a:p>
            <a:pPr algn="ctr"/>
            <a:r>
              <a:rPr lang="en-US" sz="2200" b="1" smtClean="0">
                <a:solidFill>
                  <a:srgbClr val="FF0000"/>
                </a:solidFill>
              </a:rPr>
              <a:t>Tập hợp tất cả các điểm nằm bên trong một góc và cách đều hai cạnh của góc là tia phân giác của góc đó.</a:t>
            </a:r>
            <a:endParaRPr lang="en-US" sz="2200" b="1">
              <a:solidFill>
                <a:srgbClr val="FF0000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90185" y="2924774"/>
            <a:ext cx="3057401" cy="96468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40512" y="2102488"/>
            <a:ext cx="3381878" cy="206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0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8" grpId="0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5833" y="470442"/>
            <a:ext cx="1633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3) Luyện tập:</a:t>
            </a:r>
            <a:endParaRPr lang="vi-VN" sz="2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5657" y="881962"/>
            <a:ext cx="7425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u="sng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Bài tập 1</a:t>
            </a:r>
            <a:r>
              <a:rPr lang="en-US" sz="200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: Các khẳng định sau đúng hay sai?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716145"/>
              </p:ext>
            </p:extLst>
          </p:nvPr>
        </p:nvGraphicFramePr>
        <p:xfrm>
          <a:off x="1274619" y="1552603"/>
          <a:ext cx="9763496" cy="3438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8872">
                  <a:extLst>
                    <a:ext uri="{9D8B030D-6E8A-4147-A177-3AD203B41FA5}">
                      <a16:colId xmlns:a16="http://schemas.microsoft.com/office/drawing/2014/main" val="4106092504"/>
                    </a:ext>
                  </a:extLst>
                </a:gridCol>
                <a:gridCol w="7647710">
                  <a:extLst>
                    <a:ext uri="{9D8B030D-6E8A-4147-A177-3AD203B41FA5}">
                      <a16:colId xmlns:a16="http://schemas.microsoft.com/office/drawing/2014/main" val="591723446"/>
                    </a:ext>
                  </a:extLst>
                </a:gridCol>
                <a:gridCol w="1436914">
                  <a:extLst>
                    <a:ext uri="{9D8B030D-6E8A-4147-A177-3AD203B41FA5}">
                      <a16:colId xmlns:a16="http://schemas.microsoft.com/office/drawing/2014/main" val="2477760834"/>
                    </a:ext>
                  </a:extLst>
                </a:gridCol>
              </a:tblGrid>
              <a:tr h="3661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Câu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Nội</a:t>
                      </a:r>
                      <a:r>
                        <a:rPr lang="en-US" sz="2400" b="0" i="0" baseline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dung</a:t>
                      </a:r>
                      <a:endParaRPr lang="en-US" sz="2400" b="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Đúng/Sai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10432"/>
                  </a:ext>
                </a:extLst>
              </a:tr>
              <a:tr h="36612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  <a:endParaRPr lang="en-US" sz="2400" b="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Bất</a:t>
                      </a:r>
                      <a:r>
                        <a:rPr lang="en-US" sz="2400" b="0" i="0" baseline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 kì điểm  nào nằm trên tia phân giác của một góc thì cách đều hai cạnh của góc đó.</a:t>
                      </a:r>
                      <a:endParaRPr lang="en-US" sz="24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endParaRPr lang="en-US" sz="2400" b="1" i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466897"/>
                  </a:ext>
                </a:extLst>
              </a:tr>
              <a:tr h="36612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  <a:endParaRPr lang="en-US" sz="2400" b="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Điểm nằm bên trong một</a:t>
                      </a:r>
                      <a:r>
                        <a:rPr lang="en-US" sz="2400" i="0" baseline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 góc t</a:t>
                      </a:r>
                      <a:r>
                        <a:rPr lang="en-US" sz="240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hì thuộc tia phân giác của</a:t>
                      </a:r>
                      <a:r>
                        <a:rPr lang="en-US" sz="2400" i="0" baseline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 góc đó.</a:t>
                      </a:r>
                      <a:endParaRPr lang="en-US" sz="24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endParaRPr lang="en-US" sz="2400" b="1" i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9212357"/>
                  </a:ext>
                </a:extLst>
              </a:tr>
              <a:tr h="36612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  <a:endParaRPr lang="en-US" sz="2400" b="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Điểm nằm bên trong một</a:t>
                      </a:r>
                      <a:r>
                        <a:rPr lang="en-US" sz="2400" i="0" baseline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 góc </a:t>
                      </a:r>
                      <a:r>
                        <a:rPr lang="en-US" sz="240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và không cách đều hai cạnh của góc</a:t>
                      </a:r>
                      <a:r>
                        <a:rPr lang="en-US" sz="2400" i="0" baseline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thì không nằm trên tia phân giác của</a:t>
                      </a:r>
                      <a:r>
                        <a:rPr lang="en-US" sz="2400" i="0" baseline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 góc đó</a:t>
                      </a:r>
                      <a:endParaRPr lang="vi-VN" sz="240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endParaRPr lang="en-US" sz="2400" b="1" i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5283828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832820" y="2400911"/>
            <a:ext cx="907621" cy="461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  <a:spcAft>
                <a:spcPts val="200"/>
              </a:spcAft>
            </a:pPr>
            <a:r>
              <a:rPr lang="en-US" sz="2200" b="1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ĐÚNG</a:t>
            </a:r>
          </a:p>
        </p:txBody>
      </p:sp>
    </p:spTree>
    <p:extLst>
      <p:ext uri="{BB962C8B-B14F-4D97-AF65-F5344CB8AC3E}">
        <p14:creationId xmlns:p14="http://schemas.microsoft.com/office/powerpoint/2010/main" val="382012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5833" y="470442"/>
            <a:ext cx="1633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3) Luyện tập:</a:t>
            </a:r>
            <a:endParaRPr lang="vi-VN" sz="2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5657" y="831162"/>
            <a:ext cx="7425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u="sng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Bài tập 1</a:t>
            </a:r>
            <a:r>
              <a:rPr lang="en-US" sz="200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: Các khẳng định sau đúng hay sai?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256144"/>
              </p:ext>
            </p:extLst>
          </p:nvPr>
        </p:nvGraphicFramePr>
        <p:xfrm>
          <a:off x="1274619" y="1552603"/>
          <a:ext cx="9763496" cy="1499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8872">
                  <a:extLst>
                    <a:ext uri="{9D8B030D-6E8A-4147-A177-3AD203B41FA5}">
                      <a16:colId xmlns:a16="http://schemas.microsoft.com/office/drawing/2014/main" val="4106092504"/>
                    </a:ext>
                  </a:extLst>
                </a:gridCol>
                <a:gridCol w="7647710">
                  <a:extLst>
                    <a:ext uri="{9D8B030D-6E8A-4147-A177-3AD203B41FA5}">
                      <a16:colId xmlns:a16="http://schemas.microsoft.com/office/drawing/2014/main" val="591723446"/>
                    </a:ext>
                  </a:extLst>
                </a:gridCol>
                <a:gridCol w="1436914">
                  <a:extLst>
                    <a:ext uri="{9D8B030D-6E8A-4147-A177-3AD203B41FA5}">
                      <a16:colId xmlns:a16="http://schemas.microsoft.com/office/drawing/2014/main" val="2477760834"/>
                    </a:ext>
                  </a:extLst>
                </a:gridCol>
              </a:tblGrid>
              <a:tr h="3661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Câu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Nội</a:t>
                      </a:r>
                      <a:r>
                        <a:rPr lang="en-US" sz="2400" b="0" i="0" baseline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dung</a:t>
                      </a:r>
                      <a:endParaRPr lang="en-US" sz="2400" b="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Đúng/Sai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10432"/>
                  </a:ext>
                </a:extLst>
              </a:tr>
              <a:tr h="36612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  <a:endParaRPr lang="en-US" sz="2400" b="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u="sng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Điểm nằm bên trong một</a:t>
                      </a:r>
                      <a:r>
                        <a:rPr lang="en-US" sz="2400" i="0" u="sng" baseline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 góc</a:t>
                      </a:r>
                      <a:r>
                        <a:rPr lang="en-US" sz="2400" i="0" u="none" baseline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0" baseline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240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hì thuộc tia phân giác của</a:t>
                      </a:r>
                      <a:r>
                        <a:rPr lang="en-US" sz="2400" i="0" baseline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 góc đó.</a:t>
                      </a:r>
                      <a:endParaRPr lang="en-US" sz="24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endParaRPr lang="en-US" sz="2400" b="1" i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9212357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0012931" y="2302411"/>
            <a:ext cx="582916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  <a:spcAft>
                <a:spcPts val="200"/>
              </a:spcAft>
            </a:pPr>
            <a:r>
              <a:rPr lang="en-US" sz="2200" b="1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SAI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20132" y="3744766"/>
            <a:ext cx="914033" cy="4276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u="sng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Hình 1</a:t>
            </a:r>
            <a:endParaRPr lang="vi-VN" sz="2000" u="sng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5693229" y="3601159"/>
            <a:ext cx="0" cy="25238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228518" y="3728726"/>
            <a:ext cx="914033" cy="4276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u="sng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Hình 2</a:t>
            </a:r>
            <a:endParaRPr lang="vi-VN" sz="2000" u="sng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148" y="3804641"/>
            <a:ext cx="3180793" cy="204232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5534" y="3841932"/>
            <a:ext cx="3180793" cy="20423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16" y="4473753"/>
            <a:ext cx="3124429" cy="6029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9234" y="4508590"/>
            <a:ext cx="3124429" cy="60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37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42735" y="5672523"/>
            <a:ext cx="59779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iáo viên</a:t>
            </a:r>
            <a:r>
              <a:rPr lang="vi-VN" sz="2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NGUYỄN KHÁNH HOÀN</a:t>
            </a:r>
            <a:endParaRPr lang="vi-VN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vi-VN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</a:t>
            </a:r>
            <a:r>
              <a:rPr lang="vi-VN" sz="2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THCS </a:t>
            </a:r>
            <a:r>
              <a:rPr lang="en-US" sz="2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TRẦN PHÚ</a:t>
            </a:r>
            <a:r>
              <a:rPr lang="vi-VN" sz="2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QUẬN </a:t>
            </a:r>
            <a:r>
              <a:rPr lang="en-US" sz="2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HOÀNG MAI</a:t>
            </a:r>
            <a:endParaRPr lang="vi-VN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68188" y="514676"/>
            <a:ext cx="677781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 GIÁO DỤC VÀ ĐÀO TẠO HÀ NỘI</a:t>
            </a:r>
            <a:endParaRPr lang="en-US" sz="3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7703" y="4019047"/>
            <a:ext cx="9247981" cy="6406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200" b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§5. </a:t>
            </a:r>
            <a:r>
              <a:rPr lang="en-US" sz="32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CHẤT TIA PHÂN GIÁC CỦA MỘT GÓC</a:t>
            </a:r>
            <a:endParaRPr lang="vi-VN" sz="32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1978" y="1435583"/>
            <a:ext cx="1380530" cy="138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72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5833" y="470442"/>
            <a:ext cx="1633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3) Luyện tập:</a:t>
            </a:r>
            <a:endParaRPr lang="vi-VN" sz="2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5657" y="831162"/>
            <a:ext cx="7425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u="sng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Bài tập 1</a:t>
            </a:r>
            <a:r>
              <a:rPr lang="en-US" sz="200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: Các khẳng định sau đúng hay sai?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488196"/>
              </p:ext>
            </p:extLst>
          </p:nvPr>
        </p:nvGraphicFramePr>
        <p:xfrm>
          <a:off x="1274619" y="1552603"/>
          <a:ext cx="9763496" cy="3438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8872">
                  <a:extLst>
                    <a:ext uri="{9D8B030D-6E8A-4147-A177-3AD203B41FA5}">
                      <a16:colId xmlns:a16="http://schemas.microsoft.com/office/drawing/2014/main" val="4106092504"/>
                    </a:ext>
                  </a:extLst>
                </a:gridCol>
                <a:gridCol w="7647710">
                  <a:extLst>
                    <a:ext uri="{9D8B030D-6E8A-4147-A177-3AD203B41FA5}">
                      <a16:colId xmlns:a16="http://schemas.microsoft.com/office/drawing/2014/main" val="591723446"/>
                    </a:ext>
                  </a:extLst>
                </a:gridCol>
                <a:gridCol w="1436914">
                  <a:extLst>
                    <a:ext uri="{9D8B030D-6E8A-4147-A177-3AD203B41FA5}">
                      <a16:colId xmlns:a16="http://schemas.microsoft.com/office/drawing/2014/main" val="2477760834"/>
                    </a:ext>
                  </a:extLst>
                </a:gridCol>
              </a:tblGrid>
              <a:tr h="3661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Câu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Nội</a:t>
                      </a:r>
                      <a:r>
                        <a:rPr lang="en-US" sz="2400" b="0" i="0" baseline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dung</a:t>
                      </a:r>
                      <a:endParaRPr lang="en-US" sz="2400" b="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Đúng/Sai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10432"/>
                  </a:ext>
                </a:extLst>
              </a:tr>
              <a:tr h="36612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  <a:endParaRPr lang="en-US" sz="2400" b="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Bất</a:t>
                      </a:r>
                      <a:r>
                        <a:rPr lang="en-US" sz="2400" b="0" i="0" baseline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 kì điểm  nào nằm trên tia phân giác của một góc thì cách đều hai cạnh của góc đó.</a:t>
                      </a:r>
                      <a:endParaRPr lang="en-US" sz="24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endParaRPr lang="en-US" sz="2400" b="1" i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466897"/>
                  </a:ext>
                </a:extLst>
              </a:tr>
              <a:tr h="36612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  <a:endParaRPr lang="en-US" sz="2400" b="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Điểm nằm bên trong một</a:t>
                      </a:r>
                      <a:r>
                        <a:rPr lang="en-US" sz="2400" i="0" baseline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 góc t</a:t>
                      </a:r>
                      <a:r>
                        <a:rPr lang="en-US" sz="240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hì thuộc tia phân giác của</a:t>
                      </a:r>
                      <a:r>
                        <a:rPr lang="en-US" sz="2400" i="0" baseline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 góc đó.</a:t>
                      </a:r>
                      <a:endParaRPr lang="en-US" sz="24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endParaRPr lang="en-US" sz="2400" b="1" i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9212357"/>
                  </a:ext>
                </a:extLst>
              </a:tr>
              <a:tr h="36612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  <a:endParaRPr lang="en-US" sz="2400" b="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Điểm nằm bên trong một</a:t>
                      </a:r>
                      <a:r>
                        <a:rPr lang="en-US" sz="2400" i="0" baseline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 góc </a:t>
                      </a:r>
                      <a:r>
                        <a:rPr lang="en-US" sz="240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và không cách đều hai cạnh của góc</a:t>
                      </a:r>
                      <a:r>
                        <a:rPr lang="en-US" sz="2400" i="0" baseline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thì không nằm trên tia phân giác của</a:t>
                      </a:r>
                      <a:r>
                        <a:rPr lang="en-US" sz="2400" i="0" baseline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 góc đó.</a:t>
                      </a:r>
                      <a:endParaRPr lang="vi-VN" sz="240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endParaRPr lang="en-US" sz="2400" b="1" i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5283828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832820" y="2400911"/>
            <a:ext cx="907621" cy="461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  <a:spcAft>
                <a:spcPts val="200"/>
              </a:spcAft>
            </a:pPr>
            <a:r>
              <a:rPr lang="en-US" sz="2200" b="1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ĐÚNG</a:t>
            </a:r>
          </a:p>
        </p:txBody>
      </p:sp>
      <p:sp>
        <p:nvSpPr>
          <p:cNvPr id="8" name="Rectangle 7"/>
          <p:cNvSpPr/>
          <p:nvPr/>
        </p:nvSpPr>
        <p:spPr>
          <a:xfrm>
            <a:off x="9995172" y="3267266"/>
            <a:ext cx="582916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  <a:spcAft>
                <a:spcPts val="200"/>
              </a:spcAft>
            </a:pPr>
            <a:r>
              <a:rPr lang="en-US" sz="2200" b="1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SAI</a:t>
            </a:r>
          </a:p>
        </p:txBody>
      </p:sp>
    </p:spTree>
    <p:extLst>
      <p:ext uri="{BB962C8B-B14F-4D97-AF65-F5344CB8AC3E}">
        <p14:creationId xmlns:p14="http://schemas.microsoft.com/office/powerpoint/2010/main" val="213068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5833" y="470442"/>
            <a:ext cx="1633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3) Luyện tập:</a:t>
            </a:r>
            <a:endParaRPr lang="vi-VN" sz="2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5657" y="831162"/>
            <a:ext cx="7425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u="sng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Bài tập 1</a:t>
            </a:r>
            <a:r>
              <a:rPr lang="en-US" sz="200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: Các khẳng định sau đúng hay sai?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812300"/>
              </p:ext>
            </p:extLst>
          </p:nvPr>
        </p:nvGraphicFramePr>
        <p:xfrm>
          <a:off x="1274619" y="1552603"/>
          <a:ext cx="9763496" cy="1499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8872">
                  <a:extLst>
                    <a:ext uri="{9D8B030D-6E8A-4147-A177-3AD203B41FA5}">
                      <a16:colId xmlns:a16="http://schemas.microsoft.com/office/drawing/2014/main" val="4106092504"/>
                    </a:ext>
                  </a:extLst>
                </a:gridCol>
                <a:gridCol w="7647710">
                  <a:extLst>
                    <a:ext uri="{9D8B030D-6E8A-4147-A177-3AD203B41FA5}">
                      <a16:colId xmlns:a16="http://schemas.microsoft.com/office/drawing/2014/main" val="591723446"/>
                    </a:ext>
                  </a:extLst>
                </a:gridCol>
                <a:gridCol w="1436914">
                  <a:extLst>
                    <a:ext uri="{9D8B030D-6E8A-4147-A177-3AD203B41FA5}">
                      <a16:colId xmlns:a16="http://schemas.microsoft.com/office/drawing/2014/main" val="2477760834"/>
                    </a:ext>
                  </a:extLst>
                </a:gridCol>
              </a:tblGrid>
              <a:tr h="3661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Câu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Nội</a:t>
                      </a:r>
                      <a:r>
                        <a:rPr lang="en-US" sz="2400" b="0" i="0" baseline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dung</a:t>
                      </a:r>
                      <a:endParaRPr lang="en-US" sz="2400" b="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Đúng/Sai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10432"/>
                  </a:ext>
                </a:extLst>
              </a:tr>
              <a:tr h="36612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  <a:endParaRPr lang="en-US" sz="2400" b="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Điểm nằm bên trong một</a:t>
                      </a:r>
                      <a:r>
                        <a:rPr lang="en-US" sz="2400" i="0" baseline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 góc </a:t>
                      </a:r>
                      <a:r>
                        <a:rPr lang="en-US" sz="240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và không cách đều hai cạnh của góc</a:t>
                      </a:r>
                      <a:r>
                        <a:rPr lang="en-US" sz="2400" i="0" baseline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thì không nằm trên tia phân giác của</a:t>
                      </a:r>
                      <a:r>
                        <a:rPr lang="en-US" sz="2400" i="0" baseline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 góc đó.</a:t>
                      </a:r>
                      <a:endParaRPr lang="vi-VN" sz="240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endParaRPr lang="en-US" sz="2400" b="1" i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5283828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832820" y="2400911"/>
            <a:ext cx="907621" cy="461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  <a:spcAft>
                <a:spcPts val="200"/>
              </a:spcAft>
            </a:pPr>
            <a:r>
              <a:rPr lang="en-US" sz="2200" b="1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ĐÚNG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544136" y="3291932"/>
            <a:ext cx="3411546" cy="2042323"/>
            <a:chOff x="3920248" y="3420519"/>
            <a:chExt cx="3411546" cy="204232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20248" y="3420519"/>
              <a:ext cx="3180793" cy="204232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07365" y="4082802"/>
              <a:ext cx="3124429" cy="6029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156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5833" y="470442"/>
            <a:ext cx="1633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3) Luyện tập:</a:t>
            </a:r>
            <a:endParaRPr lang="vi-VN" sz="2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5657" y="831162"/>
            <a:ext cx="7425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u="sng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Bài tập 1</a:t>
            </a:r>
            <a:r>
              <a:rPr lang="en-US" sz="200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: Các khẳng định sau đúng hay sai?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274619" y="1552603"/>
          <a:ext cx="9763496" cy="3438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8872">
                  <a:extLst>
                    <a:ext uri="{9D8B030D-6E8A-4147-A177-3AD203B41FA5}">
                      <a16:colId xmlns:a16="http://schemas.microsoft.com/office/drawing/2014/main" val="4106092504"/>
                    </a:ext>
                  </a:extLst>
                </a:gridCol>
                <a:gridCol w="7647710">
                  <a:extLst>
                    <a:ext uri="{9D8B030D-6E8A-4147-A177-3AD203B41FA5}">
                      <a16:colId xmlns:a16="http://schemas.microsoft.com/office/drawing/2014/main" val="591723446"/>
                    </a:ext>
                  </a:extLst>
                </a:gridCol>
                <a:gridCol w="1436914">
                  <a:extLst>
                    <a:ext uri="{9D8B030D-6E8A-4147-A177-3AD203B41FA5}">
                      <a16:colId xmlns:a16="http://schemas.microsoft.com/office/drawing/2014/main" val="2477760834"/>
                    </a:ext>
                  </a:extLst>
                </a:gridCol>
              </a:tblGrid>
              <a:tr h="3661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Câu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Nội</a:t>
                      </a:r>
                      <a:r>
                        <a:rPr lang="en-US" sz="2400" b="0" i="0" baseline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dung</a:t>
                      </a:r>
                      <a:endParaRPr lang="en-US" sz="2400" b="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Đúng/Sai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10432"/>
                  </a:ext>
                </a:extLst>
              </a:tr>
              <a:tr h="36612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</a:t>
                      </a:r>
                      <a:endParaRPr lang="en-US" sz="2400" b="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Bất</a:t>
                      </a:r>
                      <a:r>
                        <a:rPr lang="en-US" sz="2400" b="0" i="0" baseline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 kì điểm  nào nằm trên tia phân giác của một góc thì cách đều hai cạnh của góc đó.</a:t>
                      </a:r>
                      <a:endParaRPr lang="en-US" sz="24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endParaRPr lang="en-US" sz="2400" b="1" i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466897"/>
                  </a:ext>
                </a:extLst>
              </a:tr>
              <a:tr h="36612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  <a:endParaRPr lang="en-US" sz="2400" b="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Điểm nằm bên trong một</a:t>
                      </a:r>
                      <a:r>
                        <a:rPr lang="en-US" sz="2400" i="0" baseline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 góc t</a:t>
                      </a:r>
                      <a:r>
                        <a:rPr lang="en-US" sz="240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hì thuộc tia phân giác của</a:t>
                      </a:r>
                      <a:r>
                        <a:rPr lang="en-US" sz="2400" i="0" baseline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 góc đó.</a:t>
                      </a:r>
                      <a:endParaRPr lang="en-US" sz="24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endParaRPr lang="en-US" sz="2400" b="1" i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9212357"/>
                  </a:ext>
                </a:extLst>
              </a:tr>
              <a:tr h="36612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  <a:endParaRPr lang="en-US" sz="2400" b="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Điểm nằm bên trong một</a:t>
                      </a:r>
                      <a:r>
                        <a:rPr lang="en-US" sz="2400" i="0" baseline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 góc </a:t>
                      </a:r>
                      <a:r>
                        <a:rPr lang="en-US" sz="240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và không cách đều hai cạnh của góc</a:t>
                      </a:r>
                      <a:r>
                        <a:rPr lang="en-US" sz="2400" i="0" baseline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thì không nằm trên tia phân giác của</a:t>
                      </a:r>
                      <a:r>
                        <a:rPr lang="en-US" sz="2400" i="0" baseline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 góc đó.</a:t>
                      </a:r>
                      <a:endParaRPr lang="vi-VN" sz="240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endParaRPr lang="en-US" sz="2400" b="1" i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5283828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832820" y="2400911"/>
            <a:ext cx="907621" cy="461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  <a:spcAft>
                <a:spcPts val="200"/>
              </a:spcAft>
            </a:pPr>
            <a:r>
              <a:rPr lang="en-US" sz="2200" b="1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ĐÚNG</a:t>
            </a:r>
          </a:p>
        </p:txBody>
      </p:sp>
      <p:sp>
        <p:nvSpPr>
          <p:cNvPr id="8" name="Rectangle 7"/>
          <p:cNvSpPr/>
          <p:nvPr/>
        </p:nvSpPr>
        <p:spPr>
          <a:xfrm>
            <a:off x="9995172" y="3267266"/>
            <a:ext cx="582916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  <a:spcAft>
                <a:spcPts val="200"/>
              </a:spcAft>
            </a:pPr>
            <a:r>
              <a:rPr lang="en-US" sz="2200" b="1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SAI</a:t>
            </a:r>
          </a:p>
        </p:txBody>
      </p:sp>
      <p:sp>
        <p:nvSpPr>
          <p:cNvPr id="10" name="Rectangle 9"/>
          <p:cNvSpPr/>
          <p:nvPr/>
        </p:nvSpPr>
        <p:spPr>
          <a:xfrm>
            <a:off x="9832820" y="4226516"/>
            <a:ext cx="907621" cy="461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  <a:spcAft>
                <a:spcPts val="200"/>
              </a:spcAft>
            </a:pPr>
            <a:r>
              <a:rPr lang="en-US" sz="2200" b="1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ĐÚNG</a:t>
            </a:r>
          </a:p>
        </p:txBody>
      </p:sp>
    </p:spTree>
    <p:extLst>
      <p:ext uri="{BB962C8B-B14F-4D97-AF65-F5344CB8AC3E}">
        <p14:creationId xmlns:p14="http://schemas.microsoft.com/office/powerpoint/2010/main" val="333380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807605" y="5040242"/>
            <a:ext cx="6192000" cy="772763"/>
            <a:chOff x="3303410" y="3045752"/>
            <a:chExt cx="7355892" cy="994593"/>
          </a:xfrm>
          <a:noFill/>
        </p:grpSpPr>
        <p:sp>
          <p:nvSpPr>
            <p:cNvPr id="5" name="Rectangle 4"/>
            <p:cNvSpPr/>
            <p:nvPr/>
          </p:nvSpPr>
          <p:spPr>
            <a:xfrm>
              <a:off x="3303410" y="3054435"/>
              <a:ext cx="7355891" cy="98591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3907457" y="3050512"/>
              <a:ext cx="0" cy="90487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545825" y="3050513"/>
              <a:ext cx="0" cy="90487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267457" y="3050511"/>
              <a:ext cx="0" cy="90487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987932" y="3045754"/>
              <a:ext cx="0" cy="90487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626300" y="3048140"/>
              <a:ext cx="0" cy="90487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347932" y="3045753"/>
              <a:ext cx="0" cy="90487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707932" y="3047874"/>
              <a:ext cx="0" cy="90487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249745" y="3047870"/>
              <a:ext cx="0" cy="90487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429745" y="3047870"/>
              <a:ext cx="0" cy="90487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059563" y="3045752"/>
              <a:ext cx="0" cy="90487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789745" y="3047869"/>
              <a:ext cx="0" cy="90487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365825" y="3047865"/>
              <a:ext cx="0" cy="144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727457" y="3047865"/>
              <a:ext cx="0" cy="144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087457" y="3047865"/>
              <a:ext cx="0" cy="144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447457" y="3047865"/>
              <a:ext cx="0" cy="144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805233" y="3055576"/>
              <a:ext cx="0" cy="144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168206" y="3055576"/>
              <a:ext cx="0" cy="144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529838" y="3055576"/>
              <a:ext cx="0" cy="144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889838" y="3055576"/>
              <a:ext cx="0" cy="144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249838" y="3055576"/>
              <a:ext cx="0" cy="144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6609995" y="3056144"/>
              <a:ext cx="0" cy="144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6975350" y="3057278"/>
              <a:ext cx="0" cy="144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 flipH="1">
              <a:off x="3664523" y="3165089"/>
              <a:ext cx="111580" cy="21544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 flipH="1">
              <a:off x="4034114" y="3169852"/>
              <a:ext cx="111580" cy="21544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 flipH="1">
              <a:off x="4389465" y="3168050"/>
              <a:ext cx="111580" cy="21544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 flipH="1">
              <a:off x="4742812" y="3177576"/>
              <a:ext cx="111580" cy="21544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 flipH="1">
              <a:off x="5118307" y="3172930"/>
              <a:ext cx="111580" cy="21544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 flipH="1">
              <a:off x="5476055" y="3171530"/>
              <a:ext cx="111580" cy="21544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 flipH="1">
              <a:off x="5827594" y="3178243"/>
              <a:ext cx="111580" cy="21544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 flipH="1">
              <a:off x="6193955" y="3177696"/>
              <a:ext cx="111580" cy="21544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 flipH="1">
              <a:off x="6554205" y="3172249"/>
              <a:ext cx="111580" cy="21544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 flipH="1">
              <a:off x="6823047" y="3175761"/>
              <a:ext cx="260047" cy="21544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 flipH="1">
              <a:off x="3308694" y="3171530"/>
              <a:ext cx="111580" cy="21544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7481787" y="3059221"/>
              <a:ext cx="0" cy="90487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7120155" y="3059222"/>
              <a:ext cx="0" cy="90487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7841787" y="3059220"/>
              <a:ext cx="0" cy="90487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8562262" y="3054463"/>
              <a:ext cx="0" cy="90487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8200630" y="3056849"/>
              <a:ext cx="0" cy="90487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8922262" y="3054462"/>
              <a:ext cx="0" cy="90487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9282262" y="3056583"/>
              <a:ext cx="0" cy="90487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9824075" y="3056579"/>
              <a:ext cx="0" cy="90487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004075" y="3056579"/>
              <a:ext cx="0" cy="90487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9633893" y="3054461"/>
              <a:ext cx="0" cy="90487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0364075" y="3056578"/>
              <a:ext cx="0" cy="90487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7301787" y="3056574"/>
              <a:ext cx="0" cy="144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7661787" y="3056574"/>
              <a:ext cx="0" cy="144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8021787" y="3056574"/>
              <a:ext cx="0" cy="144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8379563" y="3064285"/>
              <a:ext cx="0" cy="144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8742536" y="3064285"/>
              <a:ext cx="0" cy="144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9104168" y="3064285"/>
              <a:ext cx="0" cy="144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9464168" y="3064285"/>
              <a:ext cx="0" cy="144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9824168" y="3064285"/>
              <a:ext cx="0" cy="144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10184325" y="3064853"/>
              <a:ext cx="0" cy="144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10540155" y="3065987"/>
              <a:ext cx="0" cy="144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 flipH="1">
              <a:off x="7168113" y="3169522"/>
              <a:ext cx="260047" cy="21544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 flipH="1">
              <a:off x="7524524" y="3173480"/>
              <a:ext cx="260047" cy="21544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 flipH="1">
              <a:off x="7880354" y="3175092"/>
              <a:ext cx="260047" cy="21544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</a:t>
              </a: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 flipH="1">
              <a:off x="8243624" y="3188574"/>
              <a:ext cx="260047" cy="21544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 flipH="1">
              <a:off x="9334429" y="3188537"/>
              <a:ext cx="260047" cy="21544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</a:t>
              </a: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 flipH="1">
              <a:off x="8962723" y="3178243"/>
              <a:ext cx="260047" cy="21544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 flipH="1">
              <a:off x="8609539" y="3184507"/>
              <a:ext cx="260047" cy="21544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 flipH="1">
              <a:off x="9676789" y="3188537"/>
              <a:ext cx="260047" cy="21544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 flipH="1">
              <a:off x="10049541" y="3184336"/>
              <a:ext cx="260047" cy="21544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</a:t>
              </a: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 flipH="1">
              <a:off x="10399255" y="3188537"/>
              <a:ext cx="260047" cy="21544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407462" y="517311"/>
            <a:ext cx="1407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u="sng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Bài tập 2</a:t>
            </a:r>
            <a:r>
              <a:rPr lang="en-US" sz="200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99" name="Group 98"/>
          <p:cNvGrpSpPr/>
          <p:nvPr/>
        </p:nvGrpSpPr>
        <p:grpSpPr>
          <a:xfrm rot="1200000" flipH="1">
            <a:off x="8070759" y="1638814"/>
            <a:ext cx="187648" cy="2023338"/>
            <a:chOff x="1808090" y="425852"/>
            <a:chExt cx="285565" cy="3079143"/>
          </a:xfrm>
        </p:grpSpPr>
        <p:sp>
          <p:nvSpPr>
            <p:cNvPr id="100" name="Isosceles Triangle 99"/>
            <p:cNvSpPr/>
            <p:nvPr/>
          </p:nvSpPr>
          <p:spPr>
            <a:xfrm rot="10800000">
              <a:off x="1809050" y="2676995"/>
              <a:ext cx="284605" cy="828000"/>
            </a:xfrm>
            <a:prstGeom prst="triangl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1808090" y="425852"/>
              <a:ext cx="284606" cy="2251143"/>
            </a:xfrm>
            <a:prstGeom prst="rect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660725" y="946570"/>
                <a:ext cx="4604253" cy="4080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0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xOy</m:t>
                        </m:r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0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với một chiếc thước hai lề vẽ hình theo các diễn đạt sau:</a:t>
                </a:r>
              </a:p>
              <a:p>
                <a:pPr marL="342900" indent="-342900" algn="just">
                  <a:lnSpc>
                    <a:spcPct val="12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20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Áp một lề của thước vào cạnh Ox sao cho thước đi qua miền trong của góc, kẻ đường thẳng a theo lề kia.</a:t>
                </a:r>
              </a:p>
              <a:p>
                <a:pPr marL="342900" indent="-342900" algn="just">
                  <a:lnSpc>
                    <a:spcPct val="12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20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Làm tương tự với cạnh Oy, ta kẻ được đường thẳng b.</a:t>
                </a:r>
              </a:p>
              <a:p>
                <a:pPr marL="342900" indent="-342900" algn="just">
                  <a:lnSpc>
                    <a:spcPct val="12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20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Gọi M là giao điểm của a và b.</a:t>
                </a:r>
              </a:p>
              <a:p>
                <a:pPr algn="just"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0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Hãy chứng tỏ rằng OM là tia phân giác của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xOy</m:t>
                        </m:r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0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725" y="946570"/>
                <a:ext cx="4604253" cy="4080861"/>
              </a:xfrm>
              <a:prstGeom prst="rect">
                <a:avLst/>
              </a:prstGeom>
              <a:blipFill>
                <a:blip r:embed="rId2"/>
                <a:stretch>
                  <a:fillRect l="-1323" r="-1323" b="-1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>
            <a:off x="5445087" y="583990"/>
            <a:ext cx="0" cy="5952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Picture 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0274" y="1202056"/>
            <a:ext cx="3296569" cy="2434608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0082" y="1231146"/>
            <a:ext cx="2495278" cy="250024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6519" y="2108623"/>
            <a:ext cx="3686552" cy="4686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660725" y="946569"/>
                <a:ext cx="4604253" cy="3290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0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xOy</m:t>
                        </m:r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0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với một chiếc thước hai lề vẽ hình theo các diễn đạt sau:</a:t>
                </a:r>
              </a:p>
              <a:p>
                <a:pPr marL="342900" indent="-342900" algn="just">
                  <a:lnSpc>
                    <a:spcPct val="12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2000" smtClean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Áp một lề của thước vào cạnh Ox sao cho thước đi qua miền trong của góc, kẻ đường thẳng a theo lề kia.</a:t>
                </a:r>
              </a:p>
              <a:p>
                <a:pPr marL="342900" indent="-342900" algn="just">
                  <a:lnSpc>
                    <a:spcPct val="12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2000" smtClean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Làm tương tự với cạnh Oy, ta kẻ được đường thẳng b.</a:t>
                </a:r>
              </a:p>
              <a:p>
                <a:pPr marL="342900" indent="-342900" algn="just">
                  <a:lnSpc>
                    <a:spcPct val="12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2000" smtClean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Gọi M là giao điểm của a và b.</a:t>
                </a: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725" y="946569"/>
                <a:ext cx="4604253" cy="3290196"/>
              </a:xfrm>
              <a:prstGeom prst="rect">
                <a:avLst/>
              </a:prstGeom>
              <a:blipFill>
                <a:blip r:embed="rId6"/>
                <a:stretch>
                  <a:fillRect l="-1323" r="-1323" b="-1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3" name="Picture 8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79795" y="2367436"/>
            <a:ext cx="505758" cy="47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09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1 0.00209 L -0.0806 -0.3703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06" y="-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4.07407E-6 L 0.18789 -0.3266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53" y="-1634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07 -0.16921 L 0.22995 -0.1692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01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826655" y="5002141"/>
            <a:ext cx="6192000" cy="828000"/>
            <a:chOff x="3303410" y="3045752"/>
            <a:chExt cx="7355892" cy="994593"/>
          </a:xfrm>
          <a:noFill/>
        </p:grpSpPr>
        <p:sp>
          <p:nvSpPr>
            <p:cNvPr id="5" name="Rectangle 4"/>
            <p:cNvSpPr/>
            <p:nvPr/>
          </p:nvSpPr>
          <p:spPr>
            <a:xfrm>
              <a:off x="3303410" y="3054435"/>
              <a:ext cx="7355891" cy="98591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3907457" y="3050512"/>
              <a:ext cx="0" cy="90487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545825" y="3050513"/>
              <a:ext cx="0" cy="90487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267457" y="3050511"/>
              <a:ext cx="0" cy="90487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987932" y="3045754"/>
              <a:ext cx="0" cy="90487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626300" y="3048140"/>
              <a:ext cx="0" cy="90487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347932" y="3045753"/>
              <a:ext cx="0" cy="90487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707932" y="3047874"/>
              <a:ext cx="0" cy="90487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249745" y="3047870"/>
              <a:ext cx="0" cy="90487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429745" y="3047870"/>
              <a:ext cx="0" cy="90487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059563" y="3045752"/>
              <a:ext cx="0" cy="90487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789745" y="3047869"/>
              <a:ext cx="0" cy="90487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365825" y="3047865"/>
              <a:ext cx="0" cy="144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727457" y="3047865"/>
              <a:ext cx="0" cy="144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087457" y="3047865"/>
              <a:ext cx="0" cy="144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447457" y="3047865"/>
              <a:ext cx="0" cy="144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805233" y="3055576"/>
              <a:ext cx="0" cy="144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168206" y="3055576"/>
              <a:ext cx="0" cy="144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529838" y="3055576"/>
              <a:ext cx="0" cy="144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889838" y="3055576"/>
              <a:ext cx="0" cy="144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249838" y="3055576"/>
              <a:ext cx="0" cy="144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6609995" y="3056144"/>
              <a:ext cx="0" cy="144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6975350" y="3057278"/>
              <a:ext cx="0" cy="144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 flipH="1">
              <a:off x="3664523" y="3165089"/>
              <a:ext cx="111580" cy="21544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 flipH="1">
              <a:off x="4034114" y="3169852"/>
              <a:ext cx="111580" cy="21544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 flipH="1">
              <a:off x="4389465" y="3168050"/>
              <a:ext cx="111580" cy="21544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 flipH="1">
              <a:off x="4742812" y="3177576"/>
              <a:ext cx="111580" cy="21544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 flipH="1">
              <a:off x="5118307" y="3172930"/>
              <a:ext cx="111580" cy="21544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 flipH="1">
              <a:off x="5476055" y="3171530"/>
              <a:ext cx="111580" cy="21544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 flipH="1">
              <a:off x="5827594" y="3178243"/>
              <a:ext cx="111580" cy="21544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 flipH="1">
              <a:off x="6193955" y="3177696"/>
              <a:ext cx="111580" cy="21544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 flipH="1">
              <a:off x="6554205" y="3172249"/>
              <a:ext cx="111580" cy="21544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 flipH="1">
              <a:off x="6823047" y="3175761"/>
              <a:ext cx="260047" cy="21544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 flipH="1">
              <a:off x="3308694" y="3171530"/>
              <a:ext cx="111580" cy="21544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7481787" y="3059221"/>
              <a:ext cx="0" cy="90487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7120155" y="3059222"/>
              <a:ext cx="0" cy="90487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7841787" y="3059220"/>
              <a:ext cx="0" cy="90487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8562262" y="3054463"/>
              <a:ext cx="0" cy="90487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8200630" y="3056849"/>
              <a:ext cx="0" cy="90487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8922262" y="3054462"/>
              <a:ext cx="0" cy="90487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9282262" y="3056583"/>
              <a:ext cx="0" cy="90487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9824075" y="3056579"/>
              <a:ext cx="0" cy="90487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004075" y="3056579"/>
              <a:ext cx="0" cy="90487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9633893" y="3054461"/>
              <a:ext cx="0" cy="90487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0364075" y="3056578"/>
              <a:ext cx="0" cy="90487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7301787" y="3056574"/>
              <a:ext cx="0" cy="144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7661787" y="3056574"/>
              <a:ext cx="0" cy="144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8021787" y="3056574"/>
              <a:ext cx="0" cy="144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8379563" y="3064285"/>
              <a:ext cx="0" cy="144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8742536" y="3064285"/>
              <a:ext cx="0" cy="144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9104168" y="3064285"/>
              <a:ext cx="0" cy="144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9464168" y="3064285"/>
              <a:ext cx="0" cy="144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9824168" y="3064285"/>
              <a:ext cx="0" cy="144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10184325" y="3064853"/>
              <a:ext cx="0" cy="144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10540155" y="3065987"/>
              <a:ext cx="0" cy="144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 flipH="1">
              <a:off x="7168113" y="3169522"/>
              <a:ext cx="260047" cy="21544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 flipH="1">
              <a:off x="7524524" y="3173480"/>
              <a:ext cx="260047" cy="21544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 flipH="1">
              <a:off x="7880354" y="3175092"/>
              <a:ext cx="260047" cy="21544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</a:t>
              </a: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 flipH="1">
              <a:off x="8243624" y="3188574"/>
              <a:ext cx="260047" cy="21544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 flipH="1">
              <a:off x="9334429" y="3188537"/>
              <a:ext cx="260047" cy="21544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</a:t>
              </a: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 flipH="1">
              <a:off x="8962723" y="3178243"/>
              <a:ext cx="260047" cy="21544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 flipH="1">
              <a:off x="8609539" y="3184507"/>
              <a:ext cx="260047" cy="21544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 flipH="1">
              <a:off x="9676789" y="3188537"/>
              <a:ext cx="260047" cy="21544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 flipH="1">
              <a:off x="10049541" y="3184336"/>
              <a:ext cx="260047" cy="21544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</a:t>
              </a: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 flipH="1">
              <a:off x="10399255" y="3188537"/>
              <a:ext cx="260047" cy="21544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407462" y="517311"/>
            <a:ext cx="1407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u="sng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Bài tập 2</a:t>
            </a:r>
            <a:r>
              <a:rPr lang="en-US" sz="200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5445087" y="583990"/>
            <a:ext cx="0" cy="5952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0082" y="1231146"/>
            <a:ext cx="2495278" cy="2500243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6519" y="2108623"/>
            <a:ext cx="3686552" cy="468605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2444" y="1512041"/>
            <a:ext cx="962769" cy="1031846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3169" y="2378788"/>
            <a:ext cx="429590" cy="1289808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2868" y="1988123"/>
            <a:ext cx="610871" cy="984528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1117" y="2071924"/>
            <a:ext cx="2915727" cy="1327968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80274" y="1202056"/>
            <a:ext cx="3296569" cy="2434608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79795" y="2367436"/>
            <a:ext cx="505758" cy="477763"/>
          </a:xfrm>
          <a:prstGeom prst="rect">
            <a:avLst/>
          </a:prstGeom>
        </p:spPr>
      </p:pic>
      <p:sp>
        <p:nvSpPr>
          <p:cNvPr id="89" name="TextBox 88"/>
          <p:cNvSpPr txBox="1"/>
          <p:nvPr/>
        </p:nvSpPr>
        <p:spPr>
          <a:xfrm>
            <a:off x="7755512" y="4205332"/>
            <a:ext cx="1846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u="sng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Hướng dẫn giải</a:t>
            </a:r>
            <a:endParaRPr lang="en-US" sz="200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6463592" y="4535279"/>
                <a:ext cx="4965909" cy="1951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000" smtClean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- Kẻ MA </a:t>
                </a:r>
                <a:r>
                  <a:rPr lang="en-US" sz="200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 Ox, MB </a:t>
                </a:r>
                <a:r>
                  <a:rPr lang="en-US" sz="2000" smtClean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 Oy.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000" smtClean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- Ta có MA = MB (vì cùng là khoảng cách giữa hai lề song song của thước). 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000" smtClean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   và </a:t>
                </a:r>
                <a:r>
                  <a:rPr lang="en-US" sz="200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điểm M </a:t>
                </a:r>
                <a:r>
                  <a:rPr lang="en-US" sz="2000" smtClean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nằm </a:t>
                </a:r>
                <a:r>
                  <a:rPr lang="en-US" sz="200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bên trong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200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xOy</m:t>
                        </m:r>
                        <m:r>
                          <a:rPr lang="en-US" sz="200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000" smtClean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000" smtClean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 OM là tia phân giác của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20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xOy</m:t>
                        </m:r>
                        <m:r>
                          <a:rPr lang="en-US" sz="20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000" smtClean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(định lí 2)</a:t>
                </a: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3592" y="4535279"/>
                <a:ext cx="4965909" cy="1951368"/>
              </a:xfrm>
              <a:prstGeom prst="rect">
                <a:avLst/>
              </a:prstGeom>
              <a:blipFill>
                <a:blip r:embed="rId10"/>
                <a:stretch>
                  <a:fillRect l="-1227" t="-625" r="-3558" b="-3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660725" y="946569"/>
                <a:ext cx="4604253" cy="4080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0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xOy</m:t>
                        </m:r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0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với một chiếc thước hai lề vẽ hình theo các diễn đạt sau:</a:t>
                </a:r>
              </a:p>
              <a:p>
                <a:pPr marL="342900" indent="-342900" algn="just">
                  <a:lnSpc>
                    <a:spcPct val="12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2000" smtClean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Áp một lề của thước vào cạnh Ox sao cho thước đi qua miền trong của góc, kẻ đường thẳng a theo lề kia.</a:t>
                </a:r>
              </a:p>
              <a:p>
                <a:pPr marL="342900" indent="-342900" algn="just">
                  <a:lnSpc>
                    <a:spcPct val="12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2000" smtClean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Làm tương tự với cạnh Oy, ta kẻ được đường thẳng b.</a:t>
                </a:r>
              </a:p>
              <a:p>
                <a:pPr marL="342900" indent="-342900" algn="just">
                  <a:lnSpc>
                    <a:spcPct val="12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2000" smtClean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Gọi M là giao điểm của a và b.</a:t>
                </a:r>
              </a:p>
              <a:p>
                <a:pPr algn="just"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20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Hãy chứng tỏ rằng OM là tia phân giác của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xOy</m:t>
                        </m:r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0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725" y="946569"/>
                <a:ext cx="4604253" cy="4080861"/>
              </a:xfrm>
              <a:prstGeom prst="rect">
                <a:avLst/>
              </a:prstGeom>
              <a:blipFill>
                <a:blip r:embed="rId11"/>
                <a:stretch>
                  <a:fillRect l="-1323" r="-1323" b="-1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946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2 0.00209 L -0.0806 -0.3703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06" y="-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807605" y="5040242"/>
            <a:ext cx="6192000" cy="772763"/>
            <a:chOff x="3303410" y="3045752"/>
            <a:chExt cx="7355892" cy="994593"/>
          </a:xfrm>
          <a:noFill/>
        </p:grpSpPr>
        <p:sp>
          <p:nvSpPr>
            <p:cNvPr id="5" name="Rectangle 4"/>
            <p:cNvSpPr/>
            <p:nvPr/>
          </p:nvSpPr>
          <p:spPr>
            <a:xfrm>
              <a:off x="3303410" y="3054435"/>
              <a:ext cx="7355891" cy="98591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3907457" y="3050512"/>
              <a:ext cx="0" cy="90487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545825" y="3050513"/>
              <a:ext cx="0" cy="90487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267457" y="3050511"/>
              <a:ext cx="0" cy="90487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987932" y="3045754"/>
              <a:ext cx="0" cy="90487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626300" y="3048140"/>
              <a:ext cx="0" cy="90487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347932" y="3045753"/>
              <a:ext cx="0" cy="90487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707932" y="3047874"/>
              <a:ext cx="0" cy="90487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249745" y="3047870"/>
              <a:ext cx="0" cy="90487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429745" y="3047870"/>
              <a:ext cx="0" cy="90487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059563" y="3045752"/>
              <a:ext cx="0" cy="90487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789745" y="3047869"/>
              <a:ext cx="0" cy="90487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365825" y="3047865"/>
              <a:ext cx="0" cy="144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727457" y="3047865"/>
              <a:ext cx="0" cy="144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087457" y="3047865"/>
              <a:ext cx="0" cy="144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447457" y="3047865"/>
              <a:ext cx="0" cy="144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805233" y="3055576"/>
              <a:ext cx="0" cy="144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168206" y="3055576"/>
              <a:ext cx="0" cy="144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529838" y="3055576"/>
              <a:ext cx="0" cy="144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889838" y="3055576"/>
              <a:ext cx="0" cy="144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249838" y="3055576"/>
              <a:ext cx="0" cy="144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6609995" y="3056144"/>
              <a:ext cx="0" cy="144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6975350" y="3057278"/>
              <a:ext cx="0" cy="144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 flipH="1">
              <a:off x="3664523" y="3165089"/>
              <a:ext cx="111580" cy="21544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 flipH="1">
              <a:off x="4034114" y="3169852"/>
              <a:ext cx="111580" cy="21544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 flipH="1">
              <a:off x="4389465" y="3168050"/>
              <a:ext cx="111580" cy="21544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 flipH="1">
              <a:off x="4742812" y="3177576"/>
              <a:ext cx="111580" cy="21544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 flipH="1">
              <a:off x="5118307" y="3172930"/>
              <a:ext cx="111580" cy="21544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 flipH="1">
              <a:off x="5476055" y="3171530"/>
              <a:ext cx="111580" cy="21544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 flipH="1">
              <a:off x="5827594" y="3178243"/>
              <a:ext cx="111580" cy="21544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 flipH="1">
              <a:off x="6193955" y="3177696"/>
              <a:ext cx="111580" cy="21544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 flipH="1">
              <a:off x="6554205" y="3172249"/>
              <a:ext cx="111580" cy="21544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 flipH="1">
              <a:off x="6823047" y="3175761"/>
              <a:ext cx="260047" cy="21544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 flipH="1">
              <a:off x="3308694" y="3171530"/>
              <a:ext cx="111580" cy="21544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7481787" y="3059221"/>
              <a:ext cx="0" cy="90487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7120155" y="3059222"/>
              <a:ext cx="0" cy="90487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7841787" y="3059220"/>
              <a:ext cx="0" cy="90487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8562262" y="3054463"/>
              <a:ext cx="0" cy="90487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8200630" y="3056849"/>
              <a:ext cx="0" cy="90487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8922262" y="3054462"/>
              <a:ext cx="0" cy="90487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9282262" y="3056583"/>
              <a:ext cx="0" cy="90487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9824075" y="3056579"/>
              <a:ext cx="0" cy="90487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004075" y="3056579"/>
              <a:ext cx="0" cy="90487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9633893" y="3054461"/>
              <a:ext cx="0" cy="90487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0364075" y="3056578"/>
              <a:ext cx="0" cy="90487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7301787" y="3056574"/>
              <a:ext cx="0" cy="144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7661787" y="3056574"/>
              <a:ext cx="0" cy="144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8021787" y="3056574"/>
              <a:ext cx="0" cy="144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8379563" y="3064285"/>
              <a:ext cx="0" cy="144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8742536" y="3064285"/>
              <a:ext cx="0" cy="144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9104168" y="3064285"/>
              <a:ext cx="0" cy="144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9464168" y="3064285"/>
              <a:ext cx="0" cy="144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9824168" y="3064285"/>
              <a:ext cx="0" cy="144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10184325" y="3064853"/>
              <a:ext cx="0" cy="144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10540155" y="3065987"/>
              <a:ext cx="0" cy="144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 flipH="1">
              <a:off x="7168113" y="3169522"/>
              <a:ext cx="260047" cy="21544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 flipH="1">
              <a:off x="7524524" y="3173480"/>
              <a:ext cx="260047" cy="21544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 flipH="1">
              <a:off x="7880354" y="3175092"/>
              <a:ext cx="260047" cy="21544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</a:t>
              </a: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 flipH="1">
              <a:off x="8243624" y="3188574"/>
              <a:ext cx="260047" cy="21544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 flipH="1">
              <a:off x="9334429" y="3188537"/>
              <a:ext cx="260047" cy="21544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</a:t>
              </a: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 flipH="1">
              <a:off x="8962723" y="3178243"/>
              <a:ext cx="260047" cy="21544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 flipH="1">
              <a:off x="8609539" y="3184507"/>
              <a:ext cx="260047" cy="21544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 flipH="1">
              <a:off x="9676789" y="3188537"/>
              <a:ext cx="260047" cy="21544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 flipH="1">
              <a:off x="10049541" y="3184336"/>
              <a:ext cx="260047" cy="21544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</a:t>
              </a: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 flipH="1">
              <a:off x="10399255" y="3188537"/>
              <a:ext cx="260047" cy="21544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344240" y="1534282"/>
            <a:ext cx="4963931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u="sng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Bước 1</a:t>
            </a:r>
            <a:r>
              <a:rPr lang="en-US" sz="200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: Áp </a:t>
            </a:r>
            <a:r>
              <a:rPr lang="en-US" sz="200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một lề của thước </a:t>
            </a:r>
            <a:r>
              <a:rPr lang="en-US" sz="200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vào một cạnh của góc sao cho thước đi qua miền trong của góc, </a:t>
            </a:r>
            <a:r>
              <a:rPr lang="en-US" sz="200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kẻ đường thẳng </a:t>
            </a:r>
            <a:r>
              <a:rPr lang="en-US" sz="200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theo </a:t>
            </a:r>
            <a:r>
              <a:rPr lang="en-US" sz="200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lề </a:t>
            </a:r>
            <a:r>
              <a:rPr lang="en-US" sz="200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kia, ta được đường thẳng thứ nhất.</a:t>
            </a:r>
            <a:endParaRPr lang="en-US" sz="200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u="sng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Bước 2</a:t>
            </a:r>
            <a:r>
              <a:rPr lang="en-US" sz="200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: Làm tương tự với cạnh còn lại của góc, ta được đường thẳng thứ hai.</a:t>
            </a: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u="sng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Bước 3</a:t>
            </a:r>
            <a:r>
              <a:rPr lang="en-US" sz="200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: Tia kẻ từ đỉnh góc qua giao điểm của hai đường thẳng vừa vẽ là tia phân của góc đó.</a:t>
            </a:r>
          </a:p>
        </p:txBody>
      </p:sp>
      <p:grpSp>
        <p:nvGrpSpPr>
          <p:cNvPr id="99" name="Group 98"/>
          <p:cNvGrpSpPr/>
          <p:nvPr/>
        </p:nvGrpSpPr>
        <p:grpSpPr>
          <a:xfrm rot="1200000" flipH="1">
            <a:off x="8070759" y="1638814"/>
            <a:ext cx="187648" cy="2023338"/>
            <a:chOff x="1808090" y="425852"/>
            <a:chExt cx="285565" cy="3079143"/>
          </a:xfrm>
        </p:grpSpPr>
        <p:sp>
          <p:nvSpPr>
            <p:cNvPr id="100" name="Isosceles Triangle 99"/>
            <p:cNvSpPr/>
            <p:nvPr/>
          </p:nvSpPr>
          <p:spPr>
            <a:xfrm rot="10800000">
              <a:off x="1809050" y="2676995"/>
              <a:ext cx="284605" cy="828000"/>
            </a:xfrm>
            <a:prstGeom prst="triangl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1808090" y="425852"/>
              <a:ext cx="284606" cy="2251143"/>
            </a:xfrm>
            <a:prstGeom prst="rect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" name="Straight Connector 2"/>
          <p:cNvCxnSpPr/>
          <p:nvPr/>
        </p:nvCxnSpPr>
        <p:spPr>
          <a:xfrm>
            <a:off x="5611341" y="1534282"/>
            <a:ext cx="0" cy="49988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1230314" y="471292"/>
            <a:ext cx="8699644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200" smtClean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CÁC BƯỚC VẼ TIA PHÂN GIÁC  CỦA MỘT GÓC KHÁC GÓC BẸT</a:t>
            </a:r>
          </a:p>
          <a:p>
            <a:pPr algn="ctr">
              <a:lnSpc>
                <a:spcPct val="120000"/>
              </a:lnSpc>
            </a:pPr>
            <a:r>
              <a:rPr lang="en-US" sz="2200" u="sng" smtClean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BẰNG THƯỚC HAI LỀ</a:t>
            </a:r>
            <a:endParaRPr lang="en-US" sz="2200" u="sng">
              <a:solidFill>
                <a:srgbClr val="FFFF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0388" y="1197087"/>
            <a:ext cx="2495278" cy="2500243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953" y="2377585"/>
            <a:ext cx="3686552" cy="192326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9927" y="2376885"/>
            <a:ext cx="191944" cy="192326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9557" y="2048436"/>
            <a:ext cx="2915727" cy="1327968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7625" y="1255273"/>
            <a:ext cx="3077204" cy="212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7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1 0.00209 L -0.0806 -0.3703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06" y="-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4.07407E-6 L 0.18789 -0.3266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53" y="-1634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07 -0.16921 L 0.22995 -0.1692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01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51 -0.36875 L 1.66667E-6 -3.7037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1842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753" y="263082"/>
            <a:ext cx="1407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u="sng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Bài tập 3</a:t>
            </a:r>
            <a:r>
              <a:rPr lang="en-US" sz="200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6753" y="724747"/>
                <a:ext cx="4871120" cy="2146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lang="en-US" sz="20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Cho hình vẽ, với BM, CM lần lượt là phân giác của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ABC</m:t>
                        </m:r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  <m:r>
                      <a:rPr lang="en-US" sz="2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ACB</m:t>
                        </m:r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0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của </a:t>
                </a:r>
                <a:r>
                  <a:rPr lang="en-US" sz="20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ABC;</a:t>
                </a:r>
                <a:r>
                  <a:rPr lang="en-US" sz="20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ME </a:t>
                </a:r>
                <a:r>
                  <a:rPr lang="en-US" sz="20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 AB, MF  AC, MK  BC.</a:t>
                </a:r>
              </a:p>
              <a:p>
                <a:pPr algn="just">
                  <a:lnSpc>
                    <a:spcPct val="110000"/>
                  </a:lnSpc>
                </a:pPr>
                <a:r>
                  <a:rPr lang="en-US" sz="20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a) Chứng minh: ME = MK.</a:t>
                </a:r>
              </a:p>
              <a:p>
                <a:pPr algn="just">
                  <a:lnSpc>
                    <a:spcPct val="110000"/>
                  </a:lnSpc>
                </a:pPr>
                <a:r>
                  <a:rPr lang="en-US" sz="20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b) Chứng minh: điểm M nằm trên tia phân giác của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BAC</m:t>
                        </m:r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0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53" y="724747"/>
                <a:ext cx="4871120" cy="2146998"/>
              </a:xfrm>
              <a:prstGeom prst="rect">
                <a:avLst/>
              </a:prstGeom>
              <a:blipFill>
                <a:blip r:embed="rId2"/>
                <a:stretch>
                  <a:fillRect l="-1250" t="-1705" r="-1250" b="-2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5314611" y="397241"/>
            <a:ext cx="0" cy="5229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304803" y="4630645"/>
            <a:ext cx="5708910" cy="2028696"/>
            <a:chOff x="2053421" y="2871185"/>
            <a:chExt cx="5216201" cy="2028696"/>
          </a:xfrm>
        </p:grpSpPr>
        <p:grpSp>
          <p:nvGrpSpPr>
            <p:cNvPr id="13" name="Group 12"/>
            <p:cNvGrpSpPr/>
            <p:nvPr/>
          </p:nvGrpSpPr>
          <p:grpSpPr>
            <a:xfrm>
              <a:off x="2053421" y="2871185"/>
              <a:ext cx="4431632" cy="1940862"/>
              <a:chOff x="5254171" y="1664966"/>
              <a:chExt cx="2807917" cy="2007149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5254171" y="1944970"/>
                <a:ext cx="347574" cy="740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GT</a:t>
                </a:r>
                <a:endParaRPr lang="en-US" sz="24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254171" y="2931886"/>
                <a:ext cx="347574" cy="740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KL</a:t>
                </a:r>
                <a:endParaRPr lang="en-US" sz="24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5254171" y="2890772"/>
                <a:ext cx="2807917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5600143" y="1664966"/>
                <a:ext cx="0" cy="2007149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2682959" y="2871186"/>
                  <a:ext cx="3718591" cy="12250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</a:pPr>
                  <a:r>
                    <a:rPr lang="en-US" sz="2000" smtClean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ABC: BM là phân giác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r>
                            <a:rPr lang="en-US" sz="20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ABC</m:t>
                          </m:r>
                          <m:r>
                            <a:rPr lang="en-US" sz="20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 </m:t>
                          </m:r>
                        </m:e>
                      </m:acc>
                    </m:oMath>
                  </a14:m>
                  <a:endParaRPr lang="en-US" sz="20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endParaRPr>
                </a:p>
                <a:p>
                  <a:pPr algn="just">
                    <a:lnSpc>
                      <a:spcPct val="120000"/>
                    </a:lnSpc>
                  </a:pPr>
                  <a:r>
                    <a:rPr lang="en-US" sz="2000" smtClean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CM </a:t>
                  </a:r>
                  <a:r>
                    <a:rPr lang="en-US" sz="2000" smtClean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là phân giác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0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ACB</m:t>
                          </m:r>
                          <m:r>
                            <a:rPr lang="en-US" sz="20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</m:oMath>
                  </a14:m>
                  <a:endParaRPr lang="en-US" sz="20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endParaRPr>
                </a:p>
                <a:p>
                  <a:pPr algn="just">
                    <a:lnSpc>
                      <a:spcPct val="120000"/>
                    </a:lnSpc>
                  </a:pPr>
                  <a:r>
                    <a:rPr lang="en-US" sz="200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ME</a:t>
                  </a:r>
                  <a:r>
                    <a:rPr lang="en-US" sz="200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AB, </a:t>
                  </a:r>
                  <a:r>
                    <a:rPr lang="en-US" sz="2000" smtClean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MF </a:t>
                  </a:r>
                  <a:r>
                    <a:rPr lang="en-US" sz="200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 AC, MK  BC</a:t>
                  </a:r>
                  <a:endParaRPr lang="vi-VN" sz="20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2959" y="2871186"/>
                  <a:ext cx="3718591" cy="1225079"/>
                </a:xfrm>
                <a:prstGeom prst="rect">
                  <a:avLst/>
                </a:prstGeom>
                <a:blipFill>
                  <a:blip r:embed="rId3"/>
                  <a:stretch>
                    <a:fillRect l="-1497" r="-12425" b="-49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698234" y="4056509"/>
                  <a:ext cx="4571388" cy="8433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</a:pPr>
                  <a:r>
                    <a:rPr lang="en-US" sz="2000" smtClean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a) ME = MK</a:t>
                  </a:r>
                </a:p>
                <a:p>
                  <a:pPr algn="just">
                    <a:lnSpc>
                      <a:spcPct val="120000"/>
                    </a:lnSpc>
                  </a:pPr>
                  <a:r>
                    <a:rPr lang="en-US" sz="2000" smtClean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b) </a:t>
                  </a:r>
                  <a:r>
                    <a:rPr lang="en-US" sz="200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Đ</a:t>
                  </a:r>
                  <a:r>
                    <a:rPr lang="en-US" sz="2000" smtClean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iểm </a:t>
                  </a:r>
                  <a:r>
                    <a:rPr lang="en-US" sz="200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M </a:t>
                  </a:r>
                  <a:r>
                    <a:rPr lang="en-US" sz="2000" smtClean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nằm trên </a:t>
                  </a:r>
                  <a:r>
                    <a:rPr lang="en-US" sz="200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tia phân giác của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r>
                            <a:rPr lang="en-US" sz="2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BAC</m:t>
                          </m:r>
                          <m:r>
                            <a:rPr lang="en-US" sz="2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 </m:t>
                          </m:r>
                        </m:e>
                      </m:acc>
                    </m:oMath>
                  </a14:m>
                  <a:endParaRPr lang="vi-VN" sz="20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8234" y="4056509"/>
                  <a:ext cx="4571388" cy="843372"/>
                </a:xfrm>
                <a:prstGeom prst="rect">
                  <a:avLst/>
                </a:prstGeom>
                <a:blipFill>
                  <a:blip r:embed="rId4"/>
                  <a:stretch>
                    <a:fillRect l="-1340" t="-725" r="-23264" b="-79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7897" y="2368398"/>
            <a:ext cx="3218878" cy="23857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492560" y="760893"/>
                <a:ext cx="4847854" cy="1594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0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a) – Có ME và MK là các khoảng cách từ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0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điểm M đến hai cạnh của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ABC</m:t>
                        </m:r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0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</a:pPr>
                <a:r>
                  <a:rPr lang="en-US" sz="20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Mà M nằm trên tia phân giác của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ABC</m:t>
                        </m:r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000" b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(gt)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0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 ME = MK (định lí 1)	(1)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2560" y="760893"/>
                <a:ext cx="4847854" cy="1594411"/>
              </a:xfrm>
              <a:prstGeom prst="rect">
                <a:avLst/>
              </a:prstGeom>
              <a:blipFill>
                <a:blip r:embed="rId6"/>
                <a:stretch>
                  <a:fillRect l="-1258" t="-766" r="-16226" b="-3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6013713" y="325650"/>
            <a:ext cx="2100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u="sng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Hướng dẫn giải</a:t>
            </a:r>
            <a:endParaRPr lang="en-US" sz="200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521354" y="2999149"/>
                <a:ext cx="3997232" cy="474041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20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M nằm trên tia phân giác của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BAC</m:t>
                        </m:r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</m:oMath>
                </a14:m>
                <a:endParaRPr lang="en-US" sz="200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1354" y="2999149"/>
                <a:ext cx="3997232" cy="474041"/>
              </a:xfrm>
              <a:prstGeom prst="rect">
                <a:avLst/>
              </a:prstGeom>
              <a:blipFill>
                <a:blip r:embed="rId7"/>
                <a:stretch>
                  <a:fillRect l="-611" r="-32366" b="-141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887793" y="4210734"/>
                <a:ext cx="2324341" cy="474041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20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M nằm trong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BAC</m:t>
                        </m:r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</m:oMath>
                </a14:m>
                <a:endParaRPr lang="en-US" sz="200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7793" y="4210734"/>
                <a:ext cx="2324341" cy="474041"/>
              </a:xfrm>
              <a:prstGeom prst="rect">
                <a:avLst/>
              </a:prstGeom>
              <a:blipFill>
                <a:blip r:embed="rId8"/>
                <a:stretch>
                  <a:fillRect r="-54593" b="-1558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5508838" y="2403949"/>
            <a:ext cx="68312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00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en-US" sz="200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lang="en-US" sz="200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280505" y="5460155"/>
            <a:ext cx="1323307" cy="42768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MF = MK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9085464" y="4673343"/>
            <a:ext cx="1842654" cy="773001"/>
            <a:chOff x="9085464" y="4673343"/>
            <a:chExt cx="1842654" cy="773001"/>
          </a:xfrm>
        </p:grpSpPr>
        <p:sp>
          <p:nvSpPr>
            <p:cNvPr id="32" name="Freeform 31"/>
            <p:cNvSpPr/>
            <p:nvPr/>
          </p:nvSpPr>
          <p:spPr>
            <a:xfrm>
              <a:off x="9085464" y="5196963"/>
              <a:ext cx="1842654" cy="249381"/>
            </a:xfrm>
            <a:custGeom>
              <a:avLst/>
              <a:gdLst>
                <a:gd name="connsiteX0" fmla="*/ 0 w 1842654"/>
                <a:gd name="connsiteY0" fmla="*/ 249381 h 249381"/>
                <a:gd name="connsiteX1" fmla="*/ 0 w 1842654"/>
                <a:gd name="connsiteY1" fmla="*/ 0 h 249381"/>
                <a:gd name="connsiteX2" fmla="*/ 1842654 w 1842654"/>
                <a:gd name="connsiteY2" fmla="*/ 0 h 249381"/>
                <a:gd name="connsiteX3" fmla="*/ 1842654 w 1842654"/>
                <a:gd name="connsiteY3" fmla="*/ 235527 h 24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2654" h="249381">
                  <a:moveTo>
                    <a:pt x="0" y="249381"/>
                  </a:moveTo>
                  <a:lnTo>
                    <a:pt x="0" y="0"/>
                  </a:lnTo>
                  <a:lnTo>
                    <a:pt x="1842654" y="0"/>
                  </a:lnTo>
                  <a:lnTo>
                    <a:pt x="1842654" y="235527"/>
                  </a:lnTo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H="1" flipV="1">
              <a:off x="10019749" y="4673343"/>
              <a:ext cx="6244" cy="50400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8173481" y="5460156"/>
            <a:ext cx="1810944" cy="926130"/>
            <a:chOff x="8173481" y="5529431"/>
            <a:chExt cx="1810944" cy="926130"/>
          </a:xfrm>
        </p:grpSpPr>
        <p:sp>
          <p:nvSpPr>
            <p:cNvPr id="27" name="TextBox 26"/>
            <p:cNvSpPr txBox="1"/>
            <p:nvPr/>
          </p:nvSpPr>
          <p:spPr>
            <a:xfrm>
              <a:off x="8422264" y="5529431"/>
              <a:ext cx="1323307" cy="42768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00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ME = MK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173481" y="5993896"/>
              <a:ext cx="18109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00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(Đã có ở câu a)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7464485" y="2530710"/>
            <a:ext cx="2100213" cy="427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u="sng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Sơ đồ phân tích</a:t>
            </a:r>
            <a:endParaRPr lang="en-US" sz="200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844621" y="4216921"/>
            <a:ext cx="2324341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ME = MF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068731" y="3480086"/>
            <a:ext cx="2951018" cy="718302"/>
            <a:chOff x="7038110" y="3479624"/>
            <a:chExt cx="2951018" cy="718302"/>
          </a:xfrm>
        </p:grpSpPr>
        <p:cxnSp>
          <p:nvCxnSpPr>
            <p:cNvPr id="36" name="Straight Arrow Connector 35"/>
            <p:cNvCxnSpPr/>
            <p:nvPr/>
          </p:nvCxnSpPr>
          <p:spPr>
            <a:xfrm flipV="1">
              <a:off x="8519249" y="3479624"/>
              <a:ext cx="0" cy="43200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7038110" y="3920835"/>
              <a:ext cx="2951018" cy="277091"/>
            </a:xfrm>
            <a:custGeom>
              <a:avLst/>
              <a:gdLst>
                <a:gd name="connsiteX0" fmla="*/ 0 w 2951018"/>
                <a:gd name="connsiteY0" fmla="*/ 277091 h 304800"/>
                <a:gd name="connsiteX1" fmla="*/ 0 w 2951018"/>
                <a:gd name="connsiteY1" fmla="*/ 0 h 304800"/>
                <a:gd name="connsiteX2" fmla="*/ 2951018 w 2951018"/>
                <a:gd name="connsiteY2" fmla="*/ 0 h 304800"/>
                <a:gd name="connsiteX3" fmla="*/ 2951018 w 2951018"/>
                <a:gd name="connsiteY3" fmla="*/ 304800 h 304800"/>
                <a:gd name="connsiteX0" fmla="*/ 0 w 2951018"/>
                <a:gd name="connsiteY0" fmla="*/ 277091 h 277091"/>
                <a:gd name="connsiteX1" fmla="*/ 0 w 2951018"/>
                <a:gd name="connsiteY1" fmla="*/ 0 h 277091"/>
                <a:gd name="connsiteX2" fmla="*/ 2951018 w 2951018"/>
                <a:gd name="connsiteY2" fmla="*/ 0 h 277091"/>
                <a:gd name="connsiteX3" fmla="*/ 2951018 w 2951018"/>
                <a:gd name="connsiteY3" fmla="*/ 263236 h 277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1018" h="277091">
                  <a:moveTo>
                    <a:pt x="0" y="277091"/>
                  </a:moveTo>
                  <a:lnTo>
                    <a:pt x="0" y="0"/>
                  </a:lnTo>
                  <a:lnTo>
                    <a:pt x="2951018" y="0"/>
                  </a:lnTo>
                  <a:lnTo>
                    <a:pt x="2951018" y="263236"/>
                  </a:lnTo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6622065" y="4589887"/>
            <a:ext cx="718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(gt)</a:t>
            </a:r>
          </a:p>
        </p:txBody>
      </p:sp>
    </p:spTree>
    <p:extLst>
      <p:ext uri="{BB962C8B-B14F-4D97-AF65-F5344CB8AC3E}">
        <p14:creationId xmlns:p14="http://schemas.microsoft.com/office/powerpoint/2010/main" val="10745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 animBg="1"/>
      <p:bldP spid="26" grpId="0" animBg="1"/>
      <p:bldP spid="37" grpId="0"/>
      <p:bldP spid="29" grpId="0" animBg="1"/>
      <p:bldP spid="43" grpId="0"/>
      <p:bldP spid="28" grpId="0" animBg="1"/>
      <p:bldP spid="4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753" y="263082"/>
            <a:ext cx="1407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u="sng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Bài tập 3</a:t>
            </a:r>
            <a:r>
              <a:rPr lang="en-US" sz="200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6753" y="724747"/>
                <a:ext cx="4871120" cy="2146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lang="en-US" sz="20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Cho hình vẽ, với: BM, CM lần lượt là phân giác của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ABC</m:t>
                        </m:r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  <m:r>
                      <a:rPr lang="en-US" sz="2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ACB</m:t>
                        </m:r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0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của </a:t>
                </a:r>
                <a:r>
                  <a:rPr lang="en-US" sz="20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ABC;</a:t>
                </a:r>
                <a:r>
                  <a:rPr lang="en-US" sz="20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ME </a:t>
                </a:r>
                <a:r>
                  <a:rPr lang="en-US" sz="20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 AB, MF  AC, MK  BC.</a:t>
                </a:r>
              </a:p>
              <a:p>
                <a:pPr algn="just">
                  <a:lnSpc>
                    <a:spcPct val="110000"/>
                  </a:lnSpc>
                </a:pPr>
                <a:r>
                  <a:rPr lang="en-US" sz="20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a) Chứng minh: ME = MK.</a:t>
                </a:r>
              </a:p>
              <a:p>
                <a:pPr algn="just">
                  <a:lnSpc>
                    <a:spcPct val="110000"/>
                  </a:lnSpc>
                </a:pPr>
                <a:r>
                  <a:rPr lang="en-US" sz="20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b) Chứng minh: điểm M nằm trên tia phân giác của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BAC</m:t>
                        </m:r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0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53" y="724747"/>
                <a:ext cx="4871120" cy="2146998"/>
              </a:xfrm>
              <a:prstGeom prst="rect">
                <a:avLst/>
              </a:prstGeom>
              <a:blipFill>
                <a:blip r:embed="rId2"/>
                <a:stretch>
                  <a:fillRect l="-1250" t="-1705" r="-1250" b="-2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5314611" y="397241"/>
            <a:ext cx="0" cy="6262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304803" y="4630645"/>
            <a:ext cx="5375565" cy="2028696"/>
            <a:chOff x="2053421" y="2871185"/>
            <a:chExt cx="4911625" cy="2028696"/>
          </a:xfrm>
        </p:grpSpPr>
        <p:grpSp>
          <p:nvGrpSpPr>
            <p:cNvPr id="13" name="Group 12"/>
            <p:cNvGrpSpPr/>
            <p:nvPr/>
          </p:nvGrpSpPr>
          <p:grpSpPr>
            <a:xfrm>
              <a:off x="2053421" y="2871185"/>
              <a:ext cx="4431632" cy="1940862"/>
              <a:chOff x="5254171" y="1664966"/>
              <a:chExt cx="2807917" cy="2007149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5254171" y="1944970"/>
                <a:ext cx="347574" cy="740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GT</a:t>
                </a:r>
                <a:endParaRPr lang="en-US" sz="24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254171" y="2931886"/>
                <a:ext cx="347574" cy="740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KL</a:t>
                </a:r>
                <a:endParaRPr lang="en-US" sz="24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5254171" y="2890772"/>
                <a:ext cx="2807917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5600143" y="1664966"/>
                <a:ext cx="0" cy="2007149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2682959" y="2871186"/>
                  <a:ext cx="3718591" cy="12250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</a:pPr>
                  <a:r>
                    <a:rPr lang="en-US" sz="2000" smtClean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ABC: BM là phân giác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r>
                            <a:rPr lang="en-US" sz="20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ABC</m:t>
                          </m:r>
                          <m:r>
                            <a:rPr lang="en-US" sz="20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 </m:t>
                          </m:r>
                        </m:e>
                      </m:acc>
                    </m:oMath>
                  </a14:m>
                  <a:endParaRPr lang="en-US" sz="20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endParaRPr>
                </a:p>
                <a:p>
                  <a:pPr algn="just">
                    <a:lnSpc>
                      <a:spcPct val="120000"/>
                    </a:lnSpc>
                  </a:pPr>
                  <a:r>
                    <a:rPr lang="en-US" sz="2000" smtClean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CN là phân giác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0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ACB</m:t>
                          </m:r>
                          <m:r>
                            <a:rPr lang="en-US" sz="20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</m:oMath>
                  </a14:m>
                  <a:endParaRPr lang="en-US" sz="20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endParaRPr>
                </a:p>
                <a:p>
                  <a:pPr algn="just">
                    <a:lnSpc>
                      <a:spcPct val="120000"/>
                    </a:lnSpc>
                  </a:pPr>
                  <a:r>
                    <a:rPr lang="en-US" sz="200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ME</a:t>
                  </a:r>
                  <a:r>
                    <a:rPr lang="en-US" sz="200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AB, NF  AC, MK  BC</a:t>
                  </a:r>
                  <a:endParaRPr lang="vi-VN" sz="20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2959" y="2871186"/>
                  <a:ext cx="3718591" cy="1225079"/>
                </a:xfrm>
                <a:prstGeom prst="rect">
                  <a:avLst/>
                </a:prstGeom>
                <a:blipFill>
                  <a:blip r:embed="rId3"/>
                  <a:stretch>
                    <a:fillRect l="-1497" r="-12725" b="-49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698234" y="4056509"/>
                  <a:ext cx="4266812" cy="8433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</a:pPr>
                  <a:r>
                    <a:rPr lang="en-US" sz="2000" smtClean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a) ME = MK</a:t>
                  </a:r>
                </a:p>
                <a:p>
                  <a:pPr algn="just">
                    <a:lnSpc>
                      <a:spcPct val="120000"/>
                    </a:lnSpc>
                  </a:pPr>
                  <a:r>
                    <a:rPr lang="en-US" sz="2000" smtClean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b) </a:t>
                  </a:r>
                  <a:r>
                    <a:rPr lang="en-US" sz="200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điểm M thuộc tia phân giác của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r>
                            <a:rPr lang="en-US" sz="2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BAC</m:t>
                          </m:r>
                          <m:r>
                            <a:rPr lang="en-US" sz="2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 </m:t>
                          </m:r>
                        </m:e>
                      </m:acc>
                    </m:oMath>
                  </a14:m>
                  <a:endParaRPr lang="vi-VN" sz="20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8234" y="4056509"/>
                  <a:ext cx="4266812" cy="843372"/>
                </a:xfrm>
                <a:prstGeom prst="rect">
                  <a:avLst/>
                </a:prstGeom>
                <a:blipFill>
                  <a:blip r:embed="rId4"/>
                  <a:stretch>
                    <a:fillRect l="-1436" t="-719" r="-23629" b="-71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7897" y="2368398"/>
            <a:ext cx="3218878" cy="23857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492560" y="760893"/>
                <a:ext cx="4847854" cy="1559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0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a) – Có ME và MK là các khoảng cách từ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0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điểm M đến hai cạnh của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ABC</m:t>
                        </m:r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0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</a:pPr>
                <a:r>
                  <a:rPr lang="en-US" sz="20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Mà M nằm trên tia phân giác của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ABC</m:t>
                        </m:r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</m:oMath>
                </a14:m>
                <a:endParaRPr lang="en-US" sz="2000" b="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</a:pPr>
                <a:r>
                  <a:rPr lang="en-US" sz="20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 ME = MK (định lí 1)	(1)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2560" y="760893"/>
                <a:ext cx="4847854" cy="1559851"/>
              </a:xfrm>
              <a:prstGeom prst="rect">
                <a:avLst/>
              </a:prstGeom>
              <a:blipFill>
                <a:blip r:embed="rId6"/>
                <a:stretch>
                  <a:fillRect l="-1258" t="-781" r="-16226" b="-5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6013713" y="325650"/>
            <a:ext cx="2100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u="sng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Hướng dẫn giải</a:t>
            </a:r>
            <a:endParaRPr lang="en-US" sz="200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5481599" y="2430646"/>
                <a:ext cx="3606494" cy="30717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00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0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   Tương tự câu a, chứng </a:t>
                </a:r>
                <a:r>
                  <a:rPr lang="en-US" sz="200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minh </a:t>
                </a:r>
                <a:r>
                  <a:rPr lang="en-US" sz="20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được: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0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  MF </a:t>
                </a:r>
                <a:r>
                  <a:rPr lang="en-US" sz="200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= MK (định lí 1) </a:t>
                </a:r>
                <a:r>
                  <a:rPr lang="en-US" sz="20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 (</a:t>
                </a:r>
                <a:r>
                  <a:rPr lang="en-US" sz="200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2)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00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Từ (1) và (2) </a:t>
                </a:r>
                <a:r>
                  <a:rPr lang="en-US" sz="20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suy </a:t>
                </a:r>
                <a:r>
                  <a:rPr lang="en-US" sz="200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ta </a:t>
                </a:r>
                <a:endParaRPr lang="en-US" sz="200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algn="just">
                  <a:lnSpc>
                    <a:spcPct val="120000"/>
                  </a:lnSpc>
                </a:pPr>
                <a:r>
                  <a:rPr lang="en-US" sz="200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0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    </a:t>
                </a:r>
                <a:r>
                  <a:rPr lang="en-US" sz="2000" smtClean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ME </a:t>
                </a:r>
                <a:r>
                  <a:rPr lang="en-US" sz="200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= </a:t>
                </a:r>
                <a:r>
                  <a:rPr lang="en-US" sz="2000" smtClean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MF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000" spc="-7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mà </a:t>
                </a:r>
                <a:r>
                  <a:rPr lang="en-US" sz="2000" spc="-70" smtClean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M nằm trong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pc="-7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2000" i="0" spc="-7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i="0" spc="-7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BAC</m:t>
                        </m:r>
                        <m:r>
                          <a:rPr lang="en-US" sz="2000" i="0" spc="-7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000" spc="-70" smtClean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(gt)</a:t>
                </a:r>
                <a:endParaRPr lang="en-US" sz="2000" spc="-70">
                  <a:solidFill>
                    <a:srgbClr val="FFFF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algn="just">
                  <a:lnSpc>
                    <a:spcPct val="120000"/>
                  </a:lnSpc>
                </a:pPr>
                <a:r>
                  <a:rPr lang="en-US" sz="20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 M </a:t>
                </a:r>
                <a:r>
                  <a:rPr lang="en-US" sz="200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nằm trên tia phân </a:t>
                </a:r>
                <a:r>
                  <a:rPr lang="en-US" sz="20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giác</a:t>
                </a:r>
                <a:br>
                  <a:rPr lang="en-US" sz="20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</a:br>
                <a:r>
                  <a:rPr lang="en-US" sz="20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của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BAC</m:t>
                        </m:r>
                        <m:r>
                          <a:rPr lang="en-US" sz="2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0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(định lí 2)</a:t>
                </a:r>
                <a:endParaRPr lang="en-US" sz="200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1599" y="2430646"/>
                <a:ext cx="3606494" cy="3071738"/>
              </a:xfrm>
              <a:prstGeom prst="rect">
                <a:avLst/>
              </a:prstGeom>
              <a:blipFill>
                <a:blip r:embed="rId7"/>
                <a:stretch>
                  <a:fillRect l="-1689" t="-397" r="-4223" b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5508838" y="2403949"/>
            <a:ext cx="68312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00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en-US" sz="200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lang="en-US" sz="200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4522" y="2652094"/>
            <a:ext cx="543843" cy="121348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8867054" y="2458301"/>
            <a:ext cx="3103267" cy="3185325"/>
            <a:chOff x="8867054" y="2458301"/>
            <a:chExt cx="3103267" cy="3185325"/>
          </a:xfrm>
        </p:grpSpPr>
        <p:grpSp>
          <p:nvGrpSpPr>
            <p:cNvPr id="6" name="Group 5"/>
            <p:cNvGrpSpPr/>
            <p:nvPr/>
          </p:nvGrpSpPr>
          <p:grpSpPr>
            <a:xfrm>
              <a:off x="8867054" y="2458301"/>
              <a:ext cx="3103267" cy="3185325"/>
              <a:chOff x="6419290" y="2530710"/>
              <a:chExt cx="4572132" cy="346688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6419290" y="3024744"/>
                    <a:ext cx="4225140" cy="391371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120000"/>
                      </a:lnSpc>
                    </a:pPr>
                    <a:r>
                      <a:rPr lang="en-US" sz="14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a:t>M nằm trên tia phân giác của </a:t>
                    </a:r>
                    <a14:m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BAC</m:t>
                            </m:r>
                            <m:r>
                              <a:rPr lang="en-US" sz="1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acc>
                      </m:oMath>
                    </a14:m>
                    <a:endParaRPr lang="en-US" sz="1400" smtClean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0" name="TextBox 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19290" y="3024744"/>
                    <a:ext cx="4225140" cy="391371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r="-30426" b="-8475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6737152" y="4199270"/>
                    <a:ext cx="2332010" cy="391370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120000"/>
                      </a:lnSpc>
                    </a:pPr>
                    <a:r>
                      <a:rPr lang="en-US" sz="1400" spc="-6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a:t>M nằm trong </a:t>
                    </a:r>
                    <a14:m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1400" b="0" i="1" spc="-6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400" b="0" i="0" spc="-6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400" b="0" i="0" spc="-6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BAC</m:t>
                            </m:r>
                            <m:r>
                              <a:rPr lang="en-US" sz="1400" b="0" i="0" spc="-6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acc>
                      </m:oMath>
                    </a14:m>
                    <a:endParaRPr lang="en-US" sz="1400" spc="-60" smtClean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1" name="TextBox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37152" y="4199270"/>
                    <a:ext cx="2332010" cy="39137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54231" b="-8475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3" name="TextBox 32"/>
              <p:cNvSpPr txBox="1"/>
              <p:nvPr/>
            </p:nvSpPr>
            <p:spPr>
              <a:xfrm>
                <a:off x="9668115" y="5328844"/>
                <a:ext cx="1323307" cy="350866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4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MF = MK</a:t>
                </a:r>
              </a:p>
            </p:txBody>
          </p:sp>
          <p:grpSp>
            <p:nvGrpSpPr>
              <p:cNvPr id="35" name="Group 34"/>
              <p:cNvGrpSpPr/>
              <p:nvPr/>
            </p:nvGrpSpPr>
            <p:grpSpPr>
              <a:xfrm>
                <a:off x="9085464" y="4562765"/>
                <a:ext cx="1842654" cy="773003"/>
                <a:chOff x="9085464" y="4562765"/>
                <a:chExt cx="1842654" cy="773003"/>
              </a:xfrm>
            </p:grpSpPr>
            <p:sp>
              <p:nvSpPr>
                <p:cNvPr id="36" name="Freeform 35"/>
                <p:cNvSpPr/>
                <p:nvPr/>
              </p:nvSpPr>
              <p:spPr>
                <a:xfrm>
                  <a:off x="9085464" y="5086387"/>
                  <a:ext cx="1842654" cy="249381"/>
                </a:xfrm>
                <a:custGeom>
                  <a:avLst/>
                  <a:gdLst>
                    <a:gd name="connsiteX0" fmla="*/ 0 w 1842654"/>
                    <a:gd name="connsiteY0" fmla="*/ 249381 h 249381"/>
                    <a:gd name="connsiteX1" fmla="*/ 0 w 1842654"/>
                    <a:gd name="connsiteY1" fmla="*/ 0 h 249381"/>
                    <a:gd name="connsiteX2" fmla="*/ 1842654 w 1842654"/>
                    <a:gd name="connsiteY2" fmla="*/ 0 h 249381"/>
                    <a:gd name="connsiteX3" fmla="*/ 1842654 w 1842654"/>
                    <a:gd name="connsiteY3" fmla="*/ 235527 h 249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42654" h="249381">
                      <a:moveTo>
                        <a:pt x="0" y="249381"/>
                      </a:moveTo>
                      <a:lnTo>
                        <a:pt x="0" y="0"/>
                      </a:lnTo>
                      <a:lnTo>
                        <a:pt x="1842654" y="0"/>
                      </a:lnTo>
                      <a:lnTo>
                        <a:pt x="1842654" y="235527"/>
                      </a:lnTo>
                    </a:path>
                  </a:pathLst>
                </a:custGeom>
                <a:no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cxnSp>
              <p:nvCxnSpPr>
                <p:cNvPr id="37" name="Straight Arrow Connector 36"/>
                <p:cNvCxnSpPr/>
                <p:nvPr/>
              </p:nvCxnSpPr>
              <p:spPr>
                <a:xfrm flipH="1" flipV="1">
                  <a:off x="10019749" y="4562765"/>
                  <a:ext cx="6244" cy="504000"/>
                </a:xfrm>
                <a:prstGeom prst="straightConnector1">
                  <a:avLst/>
                </a:prstGeom>
                <a:ln w="28575">
                  <a:solidFill>
                    <a:schemeClr val="bg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oup 37"/>
              <p:cNvGrpSpPr/>
              <p:nvPr/>
            </p:nvGrpSpPr>
            <p:grpSpPr>
              <a:xfrm>
                <a:off x="7690017" y="5328845"/>
                <a:ext cx="2171932" cy="668745"/>
                <a:chOff x="7690017" y="5398120"/>
                <a:chExt cx="2171932" cy="668745"/>
              </a:xfrm>
            </p:grpSpPr>
            <p:sp>
              <p:nvSpPr>
                <p:cNvPr id="39" name="TextBox 38"/>
                <p:cNvSpPr txBox="1"/>
                <p:nvPr/>
              </p:nvSpPr>
              <p:spPr>
                <a:xfrm>
                  <a:off x="8218134" y="5398120"/>
                  <a:ext cx="1323307" cy="35086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400" smtClean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ME = MK</a:t>
                  </a:r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7690017" y="5684984"/>
                  <a:ext cx="2171932" cy="3818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400" smtClean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(Đã có ở câu a)</a:t>
                  </a:r>
                </a:p>
              </p:txBody>
            </p:sp>
          </p:grpSp>
          <p:sp>
            <p:nvSpPr>
              <p:cNvPr id="43" name="TextBox 42"/>
              <p:cNvSpPr txBox="1"/>
              <p:nvPr/>
            </p:nvSpPr>
            <p:spPr>
              <a:xfrm>
                <a:off x="7525724" y="2530710"/>
                <a:ext cx="2100214" cy="350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1400" u="sng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Sơ đồ phân tích</a:t>
                </a:r>
                <a:endParaRPr lang="en-US" sz="140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9368300" y="4194930"/>
                <a:ext cx="1302919" cy="381879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4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ME = MF</a:t>
                </a:r>
              </a:p>
            </p:txBody>
          </p:sp>
          <p:grpSp>
            <p:nvGrpSpPr>
              <p:cNvPr id="51" name="Group 50"/>
              <p:cNvGrpSpPr/>
              <p:nvPr/>
            </p:nvGrpSpPr>
            <p:grpSpPr>
              <a:xfrm>
                <a:off x="7068731" y="3480086"/>
                <a:ext cx="2951018" cy="718302"/>
                <a:chOff x="7038110" y="3479624"/>
                <a:chExt cx="2951018" cy="718302"/>
              </a:xfrm>
            </p:grpSpPr>
            <p:cxnSp>
              <p:nvCxnSpPr>
                <p:cNvPr id="52" name="Straight Arrow Connector 51"/>
                <p:cNvCxnSpPr/>
                <p:nvPr/>
              </p:nvCxnSpPr>
              <p:spPr>
                <a:xfrm flipV="1">
                  <a:off x="8519249" y="3479624"/>
                  <a:ext cx="0" cy="432000"/>
                </a:xfrm>
                <a:prstGeom prst="straightConnector1">
                  <a:avLst/>
                </a:prstGeom>
                <a:ln w="28575">
                  <a:solidFill>
                    <a:schemeClr val="bg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" name="Freeform 52"/>
                <p:cNvSpPr/>
                <p:nvPr/>
              </p:nvSpPr>
              <p:spPr>
                <a:xfrm>
                  <a:off x="7038110" y="3920835"/>
                  <a:ext cx="2951018" cy="277091"/>
                </a:xfrm>
                <a:custGeom>
                  <a:avLst/>
                  <a:gdLst>
                    <a:gd name="connsiteX0" fmla="*/ 0 w 2951018"/>
                    <a:gd name="connsiteY0" fmla="*/ 277091 h 304800"/>
                    <a:gd name="connsiteX1" fmla="*/ 0 w 2951018"/>
                    <a:gd name="connsiteY1" fmla="*/ 0 h 304800"/>
                    <a:gd name="connsiteX2" fmla="*/ 2951018 w 2951018"/>
                    <a:gd name="connsiteY2" fmla="*/ 0 h 304800"/>
                    <a:gd name="connsiteX3" fmla="*/ 2951018 w 2951018"/>
                    <a:gd name="connsiteY3" fmla="*/ 304800 h 304800"/>
                    <a:gd name="connsiteX0" fmla="*/ 0 w 2951018"/>
                    <a:gd name="connsiteY0" fmla="*/ 277091 h 277091"/>
                    <a:gd name="connsiteX1" fmla="*/ 0 w 2951018"/>
                    <a:gd name="connsiteY1" fmla="*/ 0 h 277091"/>
                    <a:gd name="connsiteX2" fmla="*/ 2951018 w 2951018"/>
                    <a:gd name="connsiteY2" fmla="*/ 0 h 277091"/>
                    <a:gd name="connsiteX3" fmla="*/ 2951018 w 2951018"/>
                    <a:gd name="connsiteY3" fmla="*/ 263236 h 2770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51018" h="277091">
                      <a:moveTo>
                        <a:pt x="0" y="277091"/>
                      </a:moveTo>
                      <a:lnTo>
                        <a:pt x="0" y="0"/>
                      </a:lnTo>
                      <a:lnTo>
                        <a:pt x="2951018" y="0"/>
                      </a:lnTo>
                      <a:lnTo>
                        <a:pt x="2951018" y="263236"/>
                      </a:lnTo>
                    </a:path>
                  </a:pathLst>
                </a:custGeom>
                <a:no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</p:grpSp>
        </p:grpSp>
        <p:sp>
          <p:nvSpPr>
            <p:cNvPr id="54" name="TextBox 53"/>
            <p:cNvSpPr txBox="1"/>
            <p:nvPr/>
          </p:nvSpPr>
          <p:spPr>
            <a:xfrm>
              <a:off x="9497839" y="4248431"/>
              <a:ext cx="718161" cy="327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40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(gt)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29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464442" y="623149"/>
            <a:ext cx="78067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00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c) Kẻ Bx, Cy lần lượt là tia phân giác góc ngoài tại đỉnh B, C của ABC; </a:t>
            </a:r>
          </a:p>
          <a:p>
            <a:pPr algn="just">
              <a:lnSpc>
                <a:spcPct val="110000"/>
              </a:lnSpc>
            </a:pPr>
            <a:r>
              <a:rPr lang="en-US" sz="200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00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en-US" sz="2000" smtClean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Chứng </a:t>
            </a:r>
            <a:r>
              <a:rPr lang="en-US" sz="200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minh rằng ba đường thẳng AM, Bx và Cy đồng quy.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146" y="1338862"/>
            <a:ext cx="3209737" cy="23857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561" y="3226820"/>
            <a:ext cx="715983" cy="22148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9465" y="3214585"/>
            <a:ext cx="1238499" cy="98452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4191" y="3239985"/>
            <a:ext cx="2476997" cy="296884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295" y="4763284"/>
            <a:ext cx="2620194" cy="9646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32464" y="2953265"/>
            <a:ext cx="429590" cy="276736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61072" y="3487748"/>
            <a:ext cx="1820425" cy="2243808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86753" y="263082"/>
            <a:ext cx="1407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u="sng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Bài tập 3</a:t>
            </a:r>
            <a:r>
              <a:rPr lang="en-US" sz="200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198059" y="1644419"/>
            <a:ext cx="4125361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u="sng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Sơ đồ phân tích chứng minh</a:t>
            </a:r>
            <a:endParaRPr lang="en-US" u="sng">
              <a:solidFill>
                <a:srgbClr val="FFFF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023835" y="2352174"/>
            <a:ext cx="2473811" cy="3970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AM, Bx, Cy đồng quy</a:t>
            </a:r>
            <a:endParaRPr lang="en-US">
              <a:solidFill>
                <a:srgbClr val="FFFF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8491856" y="3870442"/>
                <a:ext cx="2110219" cy="71199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N nằm trên tia phân giác của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BAC</m:t>
                        </m:r>
                        <m:r>
                          <a:rPr lang="en-US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 </m:t>
                        </m:r>
                      </m:e>
                    </m:acc>
                  </m:oMath>
                </a14:m>
                <a:endParaRPr lang="en-US">
                  <a:solidFill>
                    <a:srgbClr val="FFFF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1856" y="3870442"/>
                <a:ext cx="2110219" cy="711990"/>
              </a:xfrm>
              <a:prstGeom prst="rect">
                <a:avLst/>
              </a:prstGeom>
              <a:blipFill>
                <a:blip r:embed="rId10"/>
                <a:stretch>
                  <a:fillRect l="-1156" t="-5128" r="-55491" b="-85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/>
          <p:cNvSpPr/>
          <p:nvPr/>
        </p:nvSpPr>
        <p:spPr>
          <a:xfrm>
            <a:off x="8152731" y="5684815"/>
            <a:ext cx="1130257" cy="3970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NP = NQ</a:t>
            </a:r>
            <a:endParaRPr lang="en-US">
              <a:solidFill>
                <a:srgbClr val="FFFF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9808032" y="5697954"/>
            <a:ext cx="1152620" cy="3970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NQ = NR</a:t>
            </a:r>
            <a:endParaRPr lang="en-US">
              <a:solidFill>
                <a:srgbClr val="FFFF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8717073" y="5222858"/>
            <a:ext cx="1664170" cy="458483"/>
            <a:chOff x="8971494" y="5741848"/>
            <a:chExt cx="1664170" cy="458483"/>
          </a:xfrm>
        </p:grpSpPr>
        <p:sp>
          <p:nvSpPr>
            <p:cNvPr id="8" name="Freeform 7"/>
            <p:cNvSpPr/>
            <p:nvPr/>
          </p:nvSpPr>
          <p:spPr>
            <a:xfrm>
              <a:off x="8971494" y="6002215"/>
              <a:ext cx="1664170" cy="198116"/>
            </a:xfrm>
            <a:custGeom>
              <a:avLst/>
              <a:gdLst>
                <a:gd name="connsiteX0" fmla="*/ 0 w 1733550"/>
                <a:gd name="connsiteY0" fmla="*/ 196850 h 196850"/>
                <a:gd name="connsiteX1" fmla="*/ 0 w 1733550"/>
                <a:gd name="connsiteY1" fmla="*/ 0 h 196850"/>
                <a:gd name="connsiteX2" fmla="*/ 1733550 w 1733550"/>
                <a:gd name="connsiteY2" fmla="*/ 0 h 196850"/>
                <a:gd name="connsiteX3" fmla="*/ 1733550 w 1733550"/>
                <a:gd name="connsiteY3" fmla="*/ 171450 h 196850"/>
                <a:gd name="connsiteX0" fmla="*/ 0 w 1733550"/>
                <a:gd name="connsiteY0" fmla="*/ 196850 h 215900"/>
                <a:gd name="connsiteX1" fmla="*/ 0 w 1733550"/>
                <a:gd name="connsiteY1" fmla="*/ 0 h 215900"/>
                <a:gd name="connsiteX2" fmla="*/ 1733550 w 1733550"/>
                <a:gd name="connsiteY2" fmla="*/ 0 h 215900"/>
                <a:gd name="connsiteX3" fmla="*/ 1727200 w 1733550"/>
                <a:gd name="connsiteY3" fmla="*/ 215900 h 215900"/>
                <a:gd name="connsiteX0" fmla="*/ 0 w 1733550"/>
                <a:gd name="connsiteY0" fmla="*/ 196850 h 215900"/>
                <a:gd name="connsiteX1" fmla="*/ 0 w 1733550"/>
                <a:gd name="connsiteY1" fmla="*/ 0 h 215900"/>
                <a:gd name="connsiteX2" fmla="*/ 1733550 w 1733550"/>
                <a:gd name="connsiteY2" fmla="*/ 0 h 215900"/>
                <a:gd name="connsiteX3" fmla="*/ 1727200 w 1733550"/>
                <a:gd name="connsiteY3" fmla="*/ 215900 h 215900"/>
                <a:gd name="connsiteX0" fmla="*/ 0 w 1733550"/>
                <a:gd name="connsiteY0" fmla="*/ 196850 h 206375"/>
                <a:gd name="connsiteX1" fmla="*/ 0 w 1733550"/>
                <a:gd name="connsiteY1" fmla="*/ 0 h 206375"/>
                <a:gd name="connsiteX2" fmla="*/ 1733550 w 1733550"/>
                <a:gd name="connsiteY2" fmla="*/ 0 h 206375"/>
                <a:gd name="connsiteX3" fmla="*/ 1733550 w 1733550"/>
                <a:gd name="connsiteY3" fmla="*/ 206375 h 206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3550" h="206375">
                  <a:moveTo>
                    <a:pt x="0" y="196850"/>
                  </a:moveTo>
                  <a:lnTo>
                    <a:pt x="0" y="0"/>
                  </a:lnTo>
                  <a:lnTo>
                    <a:pt x="1733550" y="0"/>
                  </a:lnTo>
                  <a:lnTo>
                    <a:pt x="1733550" y="206375"/>
                  </a:lnTo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9804344" y="5741848"/>
              <a:ext cx="0" cy="25200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8490025" y="4569756"/>
            <a:ext cx="2110219" cy="652739"/>
            <a:chOff x="8490025" y="4569756"/>
            <a:chExt cx="2110219" cy="652739"/>
          </a:xfrm>
        </p:grpSpPr>
        <p:sp>
          <p:nvSpPr>
            <p:cNvPr id="50" name="Rectangle 49"/>
            <p:cNvSpPr/>
            <p:nvPr/>
          </p:nvSpPr>
          <p:spPr>
            <a:xfrm>
              <a:off x="8490025" y="4825463"/>
              <a:ext cx="2110219" cy="3970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NP = NR</a:t>
              </a:r>
              <a:endParaRPr lang="en-US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V="1">
              <a:off x="9547269" y="4569756"/>
              <a:ext cx="0" cy="25200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7486118" y="2770896"/>
            <a:ext cx="1556106" cy="648861"/>
            <a:chOff x="7486118" y="2770896"/>
            <a:chExt cx="1556106" cy="648861"/>
          </a:xfrm>
        </p:grpSpPr>
        <p:sp>
          <p:nvSpPr>
            <p:cNvPr id="49" name="Rectangle 48"/>
            <p:cNvSpPr/>
            <p:nvPr/>
          </p:nvSpPr>
          <p:spPr>
            <a:xfrm>
              <a:off x="7486118" y="3022725"/>
              <a:ext cx="1556106" cy="3970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AM đi qua N</a:t>
              </a:r>
              <a:endParaRPr lang="en-US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8260740" y="2770896"/>
              <a:ext cx="0" cy="25200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7002006" y="3420111"/>
            <a:ext cx="2538316" cy="441313"/>
            <a:chOff x="7256427" y="3939101"/>
            <a:chExt cx="2538316" cy="441313"/>
          </a:xfrm>
        </p:grpSpPr>
        <p:sp>
          <p:nvSpPr>
            <p:cNvPr id="5" name="Freeform 4"/>
            <p:cNvSpPr/>
            <p:nvPr/>
          </p:nvSpPr>
          <p:spPr>
            <a:xfrm>
              <a:off x="7256427" y="4204853"/>
              <a:ext cx="2538316" cy="175561"/>
            </a:xfrm>
            <a:custGeom>
              <a:avLst/>
              <a:gdLst>
                <a:gd name="connsiteX0" fmla="*/ 0 w 2644140"/>
                <a:gd name="connsiteY0" fmla="*/ 175260 h 182880"/>
                <a:gd name="connsiteX1" fmla="*/ 0 w 2644140"/>
                <a:gd name="connsiteY1" fmla="*/ 0 h 182880"/>
                <a:gd name="connsiteX2" fmla="*/ 2644140 w 2644140"/>
                <a:gd name="connsiteY2" fmla="*/ 0 h 182880"/>
                <a:gd name="connsiteX3" fmla="*/ 2644140 w 2644140"/>
                <a:gd name="connsiteY3" fmla="*/ 18288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44140" h="182880">
                  <a:moveTo>
                    <a:pt x="0" y="175260"/>
                  </a:moveTo>
                  <a:lnTo>
                    <a:pt x="0" y="0"/>
                  </a:lnTo>
                  <a:lnTo>
                    <a:pt x="2644140" y="0"/>
                  </a:lnTo>
                  <a:lnTo>
                    <a:pt x="2644140" y="182880"/>
                  </a:lnTo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flipV="1">
              <a:off x="8522109" y="3939101"/>
              <a:ext cx="0" cy="25200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5953791" y="3870443"/>
            <a:ext cx="2110219" cy="1070701"/>
            <a:chOff x="5953791" y="3870443"/>
            <a:chExt cx="2110219" cy="10707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5953791" y="3870443"/>
                  <a:ext cx="2110219" cy="71199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10000"/>
                    </a:lnSpc>
                  </a:pPr>
                  <a:r>
                    <a:rPr lang="en-US" smtClean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AM là tia phân giác của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accPr>
                        <m:e>
                          <m: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BAC</m:t>
                          </m:r>
                          <m: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 </m:t>
                          </m:r>
                        </m:e>
                      </m:acc>
                    </m:oMath>
                  </a14:m>
                  <a:endParaRPr lang="en-US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3791" y="3870443"/>
                  <a:ext cx="2110219" cy="711990"/>
                </a:xfrm>
                <a:prstGeom prst="rect">
                  <a:avLst/>
                </a:prstGeom>
                <a:blipFill>
                  <a:blip r:embed="rId11"/>
                  <a:stretch>
                    <a:fillRect l="-867" t="-5128" r="-32081" b="-854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Rectangle 52"/>
            <p:cNvSpPr/>
            <p:nvPr/>
          </p:nvSpPr>
          <p:spPr>
            <a:xfrm>
              <a:off x="6059136" y="4567772"/>
              <a:ext cx="1992510" cy="3733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(Đã có ở câu b)</a:t>
              </a:r>
              <a:endParaRPr lang="en-US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5115114" y="1494188"/>
            <a:ext cx="0" cy="51792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5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03759" y="1604108"/>
            <a:ext cx="543843" cy="1213488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13015" y="1628739"/>
            <a:ext cx="1668089" cy="44662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42110" y="3221883"/>
            <a:ext cx="1410639" cy="313064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65211" y="5382835"/>
            <a:ext cx="563646" cy="468605"/>
          </a:xfrm>
          <a:prstGeom prst="rect">
            <a:avLst/>
          </a:prstGeom>
        </p:spPr>
      </p:pic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2996637"/>
              </p:ext>
            </p:extLst>
          </p:nvPr>
        </p:nvGraphicFramePr>
        <p:xfrm>
          <a:off x="6032500" y="2976563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16" imgW="126720" imgH="190440" progId="Equation.DSMT4">
                  <p:embed/>
                </p:oleObj>
              </mc:Choice>
              <mc:Fallback>
                <p:oleObj name="Equation" r:id="rId16" imgW="12672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032500" y="2976563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040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 animBg="1"/>
      <p:bldP spid="48" grpId="0" animBg="1"/>
      <p:bldP spid="51" grpId="0" animBg="1"/>
      <p:bldP spid="5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464442" y="673949"/>
            <a:ext cx="477758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000" smtClean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d) Chứng minh:</a:t>
            </a:r>
            <a:endParaRPr lang="en-US" sz="2000">
              <a:solidFill>
                <a:srgbClr val="FFFF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6753" y="263082"/>
            <a:ext cx="1407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u="sng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Bài tập 3</a:t>
            </a:r>
            <a:r>
              <a:rPr lang="en-US" sz="200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51295" y="1694462"/>
            <a:ext cx="4406669" cy="5013668"/>
            <a:chOff x="651295" y="1694462"/>
            <a:chExt cx="4406669" cy="501366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4146" y="1694462"/>
              <a:ext cx="3209737" cy="238576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2561" y="3582420"/>
              <a:ext cx="715983" cy="221480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19465" y="3570185"/>
              <a:ext cx="1238499" cy="98452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24191" y="3595585"/>
              <a:ext cx="2476997" cy="2968848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1295" y="5118884"/>
              <a:ext cx="2620194" cy="964685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32464" y="3296165"/>
              <a:ext cx="429590" cy="2767363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61072" y="3843348"/>
              <a:ext cx="1820425" cy="2243808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703759" y="1959708"/>
              <a:ext cx="543843" cy="1213488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713015" y="1984339"/>
              <a:ext cx="1668089" cy="446624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842110" y="3577483"/>
              <a:ext cx="1410639" cy="3130647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065211" y="5738435"/>
              <a:ext cx="563646" cy="468605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2403494" y="1167869"/>
            <a:ext cx="2889330" cy="805365"/>
            <a:chOff x="7938686" y="889097"/>
            <a:chExt cx="2889330" cy="805365"/>
          </a:xfrm>
        </p:grpSpPr>
        <p:sp>
          <p:nvSpPr>
            <p:cNvPr id="38" name="TextBox 37"/>
            <p:cNvSpPr txBox="1"/>
            <p:nvPr/>
          </p:nvSpPr>
          <p:spPr>
            <a:xfrm>
              <a:off x="7938686" y="1023732"/>
              <a:ext cx="13602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200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AP = AR = 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9181621" y="889097"/>
              <a:ext cx="16463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00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AB +AC +BC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9282988" y="1269619"/>
              <a:ext cx="144804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9583561" y="1232797"/>
              <a:ext cx="7501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00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421417" y="502720"/>
            <a:ext cx="3177954" cy="805365"/>
            <a:chOff x="8576001" y="889097"/>
            <a:chExt cx="2242239" cy="805365"/>
          </a:xfrm>
        </p:grpSpPr>
        <p:sp>
          <p:nvSpPr>
            <p:cNvPr id="62" name="TextBox 61"/>
            <p:cNvSpPr txBox="1"/>
            <p:nvPr/>
          </p:nvSpPr>
          <p:spPr>
            <a:xfrm>
              <a:off x="8576001" y="1023732"/>
              <a:ext cx="11479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200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AE =AF =  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9171845" y="889097"/>
              <a:ext cx="16463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00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AB +AC </a:t>
              </a:r>
              <a:r>
                <a:rPr lang="en-US" sz="200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 </a:t>
              </a:r>
              <a:r>
                <a:rPr lang="en-US" sz="200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BC</a:t>
              </a:r>
            </a:p>
          </p:txBody>
        </p:sp>
        <p:cxnSp>
          <p:nvCxnSpPr>
            <p:cNvPr id="64" name="Straight Connector 63"/>
            <p:cNvCxnSpPr/>
            <p:nvPr/>
          </p:nvCxnSpPr>
          <p:spPr>
            <a:xfrm>
              <a:off x="9458946" y="1269619"/>
              <a:ext cx="10922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9573787" y="1232797"/>
              <a:ext cx="7501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00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285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24728" y="286272"/>
            <a:ext cx="3525965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smtClean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KIỂM TRA KIẾN THỨC CŨ</a:t>
            </a:r>
            <a:endParaRPr lang="vi-VN" sz="2400" b="1" dirty="0" smtClean="0">
              <a:solidFill>
                <a:srgbClr val="FFFF0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0699" y="882898"/>
            <a:ext cx="5852160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400" u="sng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BÀI TOÁN</a:t>
            </a:r>
            <a:r>
              <a:rPr lang="en-US" sz="240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: Các câu sau đúng hay sai?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71309481"/>
                  </p:ext>
                </p:extLst>
              </p:nvPr>
            </p:nvGraphicFramePr>
            <p:xfrm>
              <a:off x="836024" y="1505582"/>
              <a:ext cx="10489473" cy="354545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5776">
                      <a:extLst>
                        <a:ext uri="{9D8B030D-6E8A-4147-A177-3AD203B41FA5}">
                          <a16:colId xmlns:a16="http://schemas.microsoft.com/office/drawing/2014/main" val="4106092504"/>
                        </a:ext>
                      </a:extLst>
                    </a:gridCol>
                    <a:gridCol w="8145252">
                      <a:extLst>
                        <a:ext uri="{9D8B030D-6E8A-4147-A177-3AD203B41FA5}">
                          <a16:colId xmlns:a16="http://schemas.microsoft.com/office/drawing/2014/main" val="591723446"/>
                        </a:ext>
                      </a:extLst>
                    </a:gridCol>
                    <a:gridCol w="1478445">
                      <a:extLst>
                        <a:ext uri="{9D8B030D-6E8A-4147-A177-3AD203B41FA5}">
                          <a16:colId xmlns:a16="http://schemas.microsoft.com/office/drawing/2014/main" val="2477760834"/>
                        </a:ext>
                      </a:extLst>
                    </a:gridCol>
                  </a:tblGrid>
                  <a:tr h="36612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3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Câu</a:t>
                          </a:r>
                          <a:endParaRPr lang="en-US" sz="2400" b="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3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Nội</a:t>
                          </a:r>
                          <a:r>
                            <a:rPr lang="en-US" sz="2400" b="0" i="0" baseline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dung</a:t>
                          </a:r>
                          <a:endParaRPr lang="en-US" sz="2400" b="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20000"/>
                            </a:lnSpc>
                            <a:spcBef>
                              <a:spcPts val="300"/>
                            </a:spcBef>
                            <a:spcAft>
                              <a:spcPts val="2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Đúng/Sai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4610432"/>
                      </a:ext>
                    </a:extLst>
                  </a:tr>
                  <a:tr h="36612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3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  <a:endParaRPr lang="en-US" sz="2400" b="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20000"/>
                            </a:lnSpc>
                            <a:spcBef>
                              <a:spcPts val="300"/>
                            </a:spcBef>
                            <a:spcAft>
                              <a:spcPts val="2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Nếu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xOz</m:t>
                                  </m:r>
                                  <m:r>
                                    <a:rPr lang="en-US" sz="24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</m:e>
                              </m:acc>
                              <m:r>
                                <a:rPr lang="en-US" sz="24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zOy</m:t>
                                  </m:r>
                                  <m:r>
                                    <a:rPr lang="en-US" sz="24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 thì tia Oz là tia phân giác của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xOy</m:t>
                                  </m:r>
                                  <m:r>
                                    <a:rPr lang="en-US" sz="24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en-US" sz="2400" b="0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300"/>
                            </a:spcBef>
                            <a:spcAft>
                              <a:spcPts val="200"/>
                            </a:spcAft>
                          </a:pPr>
                          <a:endParaRPr lang="en-US" sz="2400" b="1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4466897"/>
                      </a:ext>
                    </a:extLst>
                  </a:tr>
                  <a:tr h="36612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3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en-US" sz="2400" b="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20000"/>
                            </a:lnSpc>
                            <a:spcBef>
                              <a:spcPts val="3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Cho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xOy</m:t>
                                  </m:r>
                                  <m:r>
                                    <a:rPr lang="en-US" sz="24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</m:e>
                              </m:acc>
                              <m:r>
                                <a:rPr lang="en-US" sz="24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=6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24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. </a:t>
                          </a:r>
                        </a:p>
                        <a:p>
                          <a:pPr algn="just">
                            <a:lnSpc>
                              <a:spcPct val="120000"/>
                            </a:lnSpc>
                            <a:spcBef>
                              <a:spcPts val="3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Nếu tia Oz là tia phân giác của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xOy</m:t>
                                  </m:r>
                                  <m:r>
                                    <a:rPr lang="en-US" sz="24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 thì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yOz</m:t>
                                  </m:r>
                                  <m:r>
                                    <a:rPr lang="en-US" sz="24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acc>
                              <m:r>
                                <a:rPr lang="en-US" sz="24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n-US" sz="24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a14:m>
                          <a:endParaRPr lang="en-US" sz="2400" b="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300"/>
                            </a:spcBef>
                            <a:spcAft>
                              <a:spcPts val="200"/>
                            </a:spcAft>
                          </a:pPr>
                          <a:endParaRPr lang="en-US" sz="2400" b="1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39212357"/>
                      </a:ext>
                    </a:extLst>
                  </a:tr>
                  <a:tr h="36612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3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  <a:endParaRPr lang="en-US" sz="2400" b="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20000"/>
                            </a:lnSpc>
                            <a:spcBef>
                              <a:spcPts val="300"/>
                            </a:spcBef>
                            <a:spcAft>
                              <a:spcPts val="2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Cho điểm A nằm ngoài đường thẳng d, điểm H nằm</a:t>
                          </a:r>
                          <a:r>
                            <a:rPr lang="en-US" sz="2400" b="0" i="0" baseline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 trên</a:t>
                          </a:r>
                          <a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 đường thẳng d thì độ dài đoạn MH được gọi là khoảng cách từ điểm A đến đường thẳng d.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300"/>
                            </a:spcBef>
                            <a:spcAft>
                              <a:spcPts val="200"/>
                            </a:spcAft>
                          </a:pPr>
                          <a:endParaRPr lang="en-US" sz="2400" b="1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7528382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71309481"/>
                  </p:ext>
                </p:extLst>
              </p:nvPr>
            </p:nvGraphicFramePr>
            <p:xfrm>
              <a:off x="836024" y="1505582"/>
              <a:ext cx="10489473" cy="354545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65776">
                      <a:extLst>
                        <a:ext uri="{9D8B030D-6E8A-4147-A177-3AD203B41FA5}">
                          <a16:colId xmlns:a16="http://schemas.microsoft.com/office/drawing/2014/main" val="4106092504"/>
                        </a:ext>
                      </a:extLst>
                    </a:gridCol>
                    <a:gridCol w="8145252">
                      <a:extLst>
                        <a:ext uri="{9D8B030D-6E8A-4147-A177-3AD203B41FA5}">
                          <a16:colId xmlns:a16="http://schemas.microsoft.com/office/drawing/2014/main" val="591723446"/>
                        </a:ext>
                      </a:extLst>
                    </a:gridCol>
                    <a:gridCol w="1478445">
                      <a:extLst>
                        <a:ext uri="{9D8B030D-6E8A-4147-A177-3AD203B41FA5}">
                          <a16:colId xmlns:a16="http://schemas.microsoft.com/office/drawing/2014/main" val="2477760834"/>
                        </a:ext>
                      </a:extLst>
                    </a:gridCol>
                  </a:tblGrid>
                  <a:tr h="53035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3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Câu</a:t>
                          </a:r>
                          <a:endParaRPr lang="en-US" sz="2400" b="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3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Nội</a:t>
                          </a:r>
                          <a:r>
                            <a:rPr lang="en-US" sz="2400" b="0" i="0" baseline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dung</a:t>
                          </a:r>
                          <a:endParaRPr lang="en-US" sz="2400" b="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20000"/>
                            </a:lnSpc>
                            <a:spcBef>
                              <a:spcPts val="300"/>
                            </a:spcBef>
                            <a:spcAft>
                              <a:spcPts val="2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Đúng/Sai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4610432"/>
                      </a:ext>
                    </a:extLst>
                  </a:tr>
                  <a:tr h="54495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3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  <a:endParaRPr lang="en-US" sz="2400" b="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704" t="-98889" r="-18338" b="-46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300"/>
                            </a:spcBef>
                            <a:spcAft>
                              <a:spcPts val="200"/>
                            </a:spcAft>
                          </a:pPr>
                          <a:endParaRPr lang="en-US" sz="2400" b="1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4466897"/>
                      </a:ext>
                    </a:extLst>
                  </a:tr>
                  <a:tr h="106197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3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en-US" sz="2400" b="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704" t="-102874" r="-18338" b="-142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300"/>
                            </a:spcBef>
                            <a:spcAft>
                              <a:spcPts val="200"/>
                            </a:spcAft>
                          </a:pPr>
                          <a:endParaRPr lang="en-US" sz="2400" b="1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39212357"/>
                      </a:ext>
                    </a:extLst>
                  </a:tr>
                  <a:tr h="140817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3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  <a:endParaRPr lang="en-US" sz="2400" b="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20000"/>
                            </a:lnSpc>
                            <a:spcBef>
                              <a:spcPts val="300"/>
                            </a:spcBef>
                            <a:spcAft>
                              <a:spcPts val="2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Cho điểm A nằm ngoài đường thẳng d, điểm H </a:t>
                          </a:r>
                          <a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nằm</a:t>
                          </a:r>
                          <a:r>
                            <a:rPr lang="en-US" sz="2400" b="0" i="0" baseline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 trên</a:t>
                          </a:r>
                          <a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đường thẳng d thì độ dài đoạn MH được gọi là khoảng cách từ điểm A đến đường thẳng d.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300"/>
                            </a:spcBef>
                            <a:spcAft>
                              <a:spcPts val="200"/>
                            </a:spcAft>
                          </a:pPr>
                          <a:endParaRPr lang="en-US" sz="2400" b="1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7528382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2864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18770" y="1158723"/>
            <a:ext cx="53029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200"/>
              </a:spcAft>
            </a:pPr>
            <a:r>
              <a:rPr lang="en-US" sz="3200" b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CỦNG CỐ KIẾN THỨC</a:t>
            </a:r>
          </a:p>
        </p:txBody>
      </p:sp>
      <p:sp>
        <p:nvSpPr>
          <p:cNvPr id="3" name="Rectangle 2"/>
          <p:cNvSpPr/>
          <p:nvPr/>
        </p:nvSpPr>
        <p:spPr>
          <a:xfrm>
            <a:off x="1399835" y="2021410"/>
            <a:ext cx="8940800" cy="3017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20000"/>
              </a:lnSpc>
              <a:spcBef>
                <a:spcPts val="9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 định chính xác khoảng cách từ một điểm đến hai cạnh của góc.</a:t>
            </a:r>
          </a:p>
          <a:p>
            <a:pPr marL="514350" indent="-514350" algn="just">
              <a:lnSpc>
                <a:spcPct val="120000"/>
              </a:lnSpc>
              <a:spcBef>
                <a:spcPts val="9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Nhớ, hiểu và biết cách vận dụng định lí 1, định lí 2 vào giải quyết các bài toán.</a:t>
            </a:r>
          </a:p>
          <a:p>
            <a:pPr marL="514350" indent="-514350" algn="just">
              <a:lnSpc>
                <a:spcPct val="120000"/>
              </a:lnSpc>
              <a:spcBef>
                <a:spcPts val="9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về nhà: Bài 33, 34 trong SGK trang 70, 71.</a:t>
            </a:r>
          </a:p>
        </p:txBody>
      </p:sp>
    </p:spTree>
    <p:extLst>
      <p:ext uri="{BB962C8B-B14F-4D97-AF65-F5344CB8AC3E}">
        <p14:creationId xmlns:p14="http://schemas.microsoft.com/office/powerpoint/2010/main" val="324662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34370" y="1844523"/>
            <a:ext cx="9519330" cy="2320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HỌC ĐẾN ĐÂY LÀ KẾT THÚC </a:t>
            </a:r>
          </a:p>
          <a:p>
            <a:pPr algn="ctr">
              <a:lnSpc>
                <a:spcPct val="130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sz="3200" b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 THÂN ÁI CHÀO CÁC EM VÀ HẸN GẶP LẠI CÁC EM Ở CÁC TIẾT HỌC SAU</a:t>
            </a:r>
          </a:p>
        </p:txBody>
      </p:sp>
    </p:spTree>
    <p:extLst>
      <p:ext uri="{BB962C8B-B14F-4D97-AF65-F5344CB8AC3E}">
        <p14:creationId xmlns:p14="http://schemas.microsoft.com/office/powerpoint/2010/main" val="393079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08552421"/>
                  </p:ext>
                </p:extLst>
              </p:nvPr>
            </p:nvGraphicFramePr>
            <p:xfrm>
              <a:off x="1006647" y="1856041"/>
              <a:ext cx="10488667" cy="54495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0079">
                      <a:extLst>
                        <a:ext uri="{9D8B030D-6E8A-4147-A177-3AD203B41FA5}">
                          <a16:colId xmlns:a16="http://schemas.microsoft.com/office/drawing/2014/main" val="2312814766"/>
                        </a:ext>
                      </a:extLst>
                    </a:gridCol>
                    <a:gridCol w="8370949">
                      <a:extLst>
                        <a:ext uri="{9D8B030D-6E8A-4147-A177-3AD203B41FA5}">
                          <a16:colId xmlns:a16="http://schemas.microsoft.com/office/drawing/2014/main" val="1258314072"/>
                        </a:ext>
                      </a:extLst>
                    </a:gridCol>
                    <a:gridCol w="1477639">
                      <a:extLst>
                        <a:ext uri="{9D8B030D-6E8A-4147-A177-3AD203B41FA5}">
                          <a16:colId xmlns:a16="http://schemas.microsoft.com/office/drawing/2014/main" val="58303561"/>
                        </a:ext>
                      </a:extLst>
                    </a:gridCol>
                  </a:tblGrid>
                  <a:tr h="36612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3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  <a:endParaRPr lang="en-US" sz="2400" b="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2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Nếu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xOz</m:t>
                                  </m:r>
                                  <m:r>
                                    <a:rPr lang="en-US" sz="24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</m:e>
                              </m:acc>
                              <m:r>
                                <a:rPr lang="en-US" sz="24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zOy</m:t>
                                  </m:r>
                                  <m:r>
                                    <a:rPr lang="en-US" sz="24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 thì tia Oz là tia phân giác của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xOy</m:t>
                                  </m:r>
                                  <m:r>
                                    <a:rPr lang="en-US" sz="24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en-US" sz="2400" b="0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3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400" b="1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endParaRPr lang="en-US" sz="2400" b="1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0698624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08552421"/>
                  </p:ext>
                </p:extLst>
              </p:nvPr>
            </p:nvGraphicFramePr>
            <p:xfrm>
              <a:off x="1006647" y="1856041"/>
              <a:ext cx="10488667" cy="54495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0079">
                      <a:extLst>
                        <a:ext uri="{9D8B030D-6E8A-4147-A177-3AD203B41FA5}">
                          <a16:colId xmlns:a16="http://schemas.microsoft.com/office/drawing/2014/main" val="2312814766"/>
                        </a:ext>
                      </a:extLst>
                    </a:gridCol>
                    <a:gridCol w="8370949">
                      <a:extLst>
                        <a:ext uri="{9D8B030D-6E8A-4147-A177-3AD203B41FA5}">
                          <a16:colId xmlns:a16="http://schemas.microsoft.com/office/drawing/2014/main" val="1258314072"/>
                        </a:ext>
                      </a:extLst>
                    </a:gridCol>
                    <a:gridCol w="1477639">
                      <a:extLst>
                        <a:ext uri="{9D8B030D-6E8A-4147-A177-3AD203B41FA5}">
                          <a16:colId xmlns:a16="http://schemas.microsoft.com/office/drawing/2014/main" val="58303561"/>
                        </a:ext>
                      </a:extLst>
                    </a:gridCol>
                  </a:tblGrid>
                  <a:tr h="54495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3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  <a:endParaRPr lang="en-US" sz="2400" b="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715" t="-1111" r="-17758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3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400" b="1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endParaRPr lang="en-US" sz="2400" b="1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0698624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3795113" y="286272"/>
            <a:ext cx="3985195" cy="4947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 TRA KIẾN THỨC CŨ</a:t>
            </a:r>
            <a:endParaRPr lang="vi-VN" sz="24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91546" y="5539566"/>
                <a:ext cx="4820333" cy="1046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1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en-US" sz="24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Tia Oz không phải là tia phân giác</a:t>
                </a:r>
              </a:p>
              <a:p>
                <a:pPr algn="ctr">
                  <a:lnSpc>
                    <a:spcPct val="11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en-US" sz="24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của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xOy</m:t>
                        </m:r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endParaRPr lang="en-US" sz="2400" smtClean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546" y="5539566"/>
                <a:ext cx="4820333" cy="1046633"/>
              </a:xfrm>
              <a:prstGeom prst="rect">
                <a:avLst/>
              </a:prstGeom>
              <a:blipFill>
                <a:blip r:embed="rId3"/>
                <a:stretch>
                  <a:fillRect t="-4094" b="-9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991546" y="1089404"/>
            <a:ext cx="5852160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400" u="sng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BÀI TẬP</a:t>
            </a:r>
            <a:r>
              <a:rPr lang="en-US" sz="240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: Các câu sau đúng hay sai?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507340" y="5539566"/>
                <a:ext cx="4820333" cy="476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10000"/>
                  </a:lnSpc>
                  <a:spcBef>
                    <a:spcPts val="500"/>
                  </a:spcBef>
                  <a:spcAft>
                    <a:spcPts val="500"/>
                  </a:spcAft>
                </a:pPr>
                <a:r>
                  <a:rPr lang="en-US" sz="2400" b="1" smtClean="0">
                    <a:solidFill>
                      <a:srgbClr val="FFFF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Tia Oz là tia phân giác của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4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𝐱𝐎𝐲</m:t>
                        </m:r>
                        <m:r>
                          <a:rPr lang="en-US" sz="24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endParaRPr lang="en-US" sz="2400" b="1" smtClean="0">
                  <a:solidFill>
                    <a:srgbClr val="FFFF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7340" y="5539566"/>
                <a:ext cx="4820333" cy="476862"/>
              </a:xfrm>
              <a:prstGeom prst="rect">
                <a:avLst/>
              </a:prstGeom>
              <a:blipFill>
                <a:blip r:embed="rId4"/>
                <a:stretch>
                  <a:fillRect t="-7692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2203" y="2521634"/>
            <a:ext cx="3391018" cy="35412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409133" y="1847177"/>
            <a:ext cx="6896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SAI</a:t>
            </a:r>
            <a:endParaRPr lang="en-US" sz="280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507340" y="2822713"/>
            <a:ext cx="0" cy="34605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9775" y="2848523"/>
            <a:ext cx="2705502" cy="269104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08703" y="2822713"/>
            <a:ext cx="1398933" cy="466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400" u="sng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Hình 1: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78573" y="2866447"/>
            <a:ext cx="1398933" cy="466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400" u="sng" smtClean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Hình 2: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741717" y="2312341"/>
            <a:ext cx="2090057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01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24728" y="286272"/>
            <a:ext cx="3525965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smtClean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KIỂM TRA KIẾN THỨC CŨ</a:t>
            </a:r>
            <a:endParaRPr lang="vi-VN" sz="2400" b="1" dirty="0" smtClean="0">
              <a:solidFill>
                <a:srgbClr val="FFFF0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0699" y="906588"/>
            <a:ext cx="5852160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400" u="sng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BÀI TOÁN</a:t>
            </a:r>
            <a:r>
              <a:rPr lang="en-US" sz="240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: Các câu sau đúng hay sai?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76176419"/>
                  </p:ext>
                </p:extLst>
              </p:nvPr>
            </p:nvGraphicFramePr>
            <p:xfrm>
              <a:off x="836024" y="1505582"/>
              <a:ext cx="10489473" cy="354545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02276">
                      <a:extLst>
                        <a:ext uri="{9D8B030D-6E8A-4147-A177-3AD203B41FA5}">
                          <a16:colId xmlns:a16="http://schemas.microsoft.com/office/drawing/2014/main" val="4106092504"/>
                        </a:ext>
                      </a:extLst>
                    </a:gridCol>
                    <a:gridCol w="8208752">
                      <a:extLst>
                        <a:ext uri="{9D8B030D-6E8A-4147-A177-3AD203B41FA5}">
                          <a16:colId xmlns:a16="http://schemas.microsoft.com/office/drawing/2014/main" val="591723446"/>
                        </a:ext>
                      </a:extLst>
                    </a:gridCol>
                    <a:gridCol w="1478445">
                      <a:extLst>
                        <a:ext uri="{9D8B030D-6E8A-4147-A177-3AD203B41FA5}">
                          <a16:colId xmlns:a16="http://schemas.microsoft.com/office/drawing/2014/main" val="2477760834"/>
                        </a:ext>
                      </a:extLst>
                    </a:gridCol>
                  </a:tblGrid>
                  <a:tr h="36612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3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Câu</a:t>
                          </a:r>
                          <a:endParaRPr lang="en-US" sz="2400" b="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3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Nội</a:t>
                          </a:r>
                          <a:r>
                            <a:rPr lang="en-US" sz="2400" b="0" i="0" baseline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dung</a:t>
                          </a:r>
                          <a:endParaRPr lang="en-US" sz="2400" b="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20000"/>
                            </a:lnSpc>
                            <a:spcBef>
                              <a:spcPts val="300"/>
                            </a:spcBef>
                            <a:spcAft>
                              <a:spcPts val="2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Đúng/Sai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4610432"/>
                      </a:ext>
                    </a:extLst>
                  </a:tr>
                  <a:tr h="36612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3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  <a:endParaRPr lang="en-US" sz="2400" b="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20000"/>
                            </a:lnSpc>
                            <a:spcBef>
                              <a:spcPts val="300"/>
                            </a:spcBef>
                            <a:spcAft>
                              <a:spcPts val="2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Nếu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xOz</m:t>
                                  </m:r>
                                  <m:r>
                                    <a:rPr lang="en-US" sz="24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</m:e>
                              </m:acc>
                              <m:r>
                                <a:rPr lang="en-US" sz="24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zOy</m:t>
                                  </m:r>
                                  <m:r>
                                    <a:rPr lang="en-US" sz="24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 thì tia Oz là tia phân giác của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xOy</m:t>
                                  </m:r>
                                  <m:r>
                                    <a:rPr lang="en-US" sz="24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en-US" sz="2400" b="0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3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400" b="1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SAI</a:t>
                          </a:r>
                          <a:endParaRPr lang="en-US" sz="2400" b="1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4466897"/>
                      </a:ext>
                    </a:extLst>
                  </a:tr>
                  <a:tr h="36612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3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en-US" sz="2400" b="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20000"/>
                            </a:lnSpc>
                            <a:spcBef>
                              <a:spcPts val="3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Cho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xOy</m:t>
                                  </m:r>
                                  <m:r>
                                    <a:rPr lang="en-US" sz="24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</m:e>
                              </m:acc>
                              <m:r>
                                <a:rPr lang="en-US" sz="24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=6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24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. </a:t>
                          </a:r>
                        </a:p>
                        <a:p>
                          <a:pPr algn="just">
                            <a:lnSpc>
                              <a:spcPct val="120000"/>
                            </a:lnSpc>
                            <a:spcBef>
                              <a:spcPts val="3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Nếu tia Oz là tia phân giác của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xOy</m:t>
                                  </m:r>
                                  <m:r>
                                    <a:rPr lang="en-US" sz="24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 thì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yOz</m:t>
                                  </m:r>
                                  <m:r>
                                    <a:rPr lang="en-US" sz="24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acc>
                              <m:r>
                                <a:rPr lang="en-US" sz="24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n-US" sz="24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a14:m>
                          <a:endParaRPr lang="en-US" sz="2400" b="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300"/>
                            </a:spcBef>
                            <a:spcAft>
                              <a:spcPts val="200"/>
                            </a:spcAft>
                          </a:pPr>
                          <a:endParaRPr lang="en-US" sz="2400" b="1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39212357"/>
                      </a:ext>
                    </a:extLst>
                  </a:tr>
                  <a:tr h="36612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3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  <a:endParaRPr lang="en-US" sz="2400" b="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20000"/>
                            </a:lnSpc>
                            <a:spcBef>
                              <a:spcPts val="300"/>
                            </a:spcBef>
                            <a:spcAft>
                              <a:spcPts val="2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Cho điểm A nằm ngoài đường thẳng d, điểm H nằm</a:t>
                          </a:r>
                          <a:r>
                            <a:rPr lang="en-US" sz="2400" b="0" i="0" baseline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 trên</a:t>
                          </a:r>
                          <a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 đường thẳng d thì độ dài đoạn MH được gọi là khoảng cách từ điểm A đến đường thẳng d.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300"/>
                            </a:spcBef>
                            <a:spcAft>
                              <a:spcPts val="200"/>
                            </a:spcAft>
                          </a:pPr>
                          <a:endParaRPr lang="en-US" sz="2400" b="1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7528382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76176419"/>
                  </p:ext>
                </p:extLst>
              </p:nvPr>
            </p:nvGraphicFramePr>
            <p:xfrm>
              <a:off x="836024" y="1505582"/>
              <a:ext cx="10489473" cy="354545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02276">
                      <a:extLst>
                        <a:ext uri="{9D8B030D-6E8A-4147-A177-3AD203B41FA5}">
                          <a16:colId xmlns:a16="http://schemas.microsoft.com/office/drawing/2014/main" val="4106092504"/>
                        </a:ext>
                      </a:extLst>
                    </a:gridCol>
                    <a:gridCol w="8208752">
                      <a:extLst>
                        <a:ext uri="{9D8B030D-6E8A-4147-A177-3AD203B41FA5}">
                          <a16:colId xmlns:a16="http://schemas.microsoft.com/office/drawing/2014/main" val="591723446"/>
                        </a:ext>
                      </a:extLst>
                    </a:gridCol>
                    <a:gridCol w="1478445">
                      <a:extLst>
                        <a:ext uri="{9D8B030D-6E8A-4147-A177-3AD203B41FA5}">
                          <a16:colId xmlns:a16="http://schemas.microsoft.com/office/drawing/2014/main" val="2477760834"/>
                        </a:ext>
                      </a:extLst>
                    </a:gridCol>
                  </a:tblGrid>
                  <a:tr h="53035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3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Câu</a:t>
                          </a:r>
                          <a:endParaRPr lang="en-US" sz="2400" b="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3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Nội</a:t>
                          </a:r>
                          <a:r>
                            <a:rPr lang="en-US" sz="2400" b="0" i="0" baseline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dung</a:t>
                          </a:r>
                          <a:endParaRPr lang="en-US" sz="2400" b="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20000"/>
                            </a:lnSpc>
                            <a:spcBef>
                              <a:spcPts val="300"/>
                            </a:spcBef>
                            <a:spcAft>
                              <a:spcPts val="2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Đúng/Sai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4610432"/>
                      </a:ext>
                    </a:extLst>
                  </a:tr>
                  <a:tr h="54495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3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  <a:endParaRPr lang="en-US" sz="2400" b="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881" t="-98889" r="-18202" b="-46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3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400" b="1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SAI</a:t>
                          </a:r>
                          <a:endParaRPr lang="en-US" sz="2400" b="1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4466897"/>
                      </a:ext>
                    </a:extLst>
                  </a:tr>
                  <a:tr h="106197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3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en-US" sz="2400" b="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881" t="-102874" r="-18202" b="-142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300"/>
                            </a:spcBef>
                            <a:spcAft>
                              <a:spcPts val="200"/>
                            </a:spcAft>
                          </a:pPr>
                          <a:endParaRPr lang="en-US" sz="2400" b="1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39212357"/>
                      </a:ext>
                    </a:extLst>
                  </a:tr>
                  <a:tr h="140817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3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  <a:endParaRPr lang="en-US" sz="2400" b="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20000"/>
                            </a:lnSpc>
                            <a:spcBef>
                              <a:spcPts val="300"/>
                            </a:spcBef>
                            <a:spcAft>
                              <a:spcPts val="2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Cho điểm A nằm ngoài đường thẳng d, điểm H </a:t>
                          </a:r>
                          <a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nằm</a:t>
                          </a:r>
                          <a:r>
                            <a:rPr lang="en-US" sz="2400" b="0" i="0" baseline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 trên</a:t>
                          </a:r>
                          <a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đường thẳng d thì độ dài đoạn MH được gọi là khoảng cách từ điểm A đến đường thẳng d.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300"/>
                            </a:spcBef>
                            <a:spcAft>
                              <a:spcPts val="200"/>
                            </a:spcAft>
                          </a:pPr>
                          <a:endParaRPr lang="en-US" sz="2400" b="1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7528382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7993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9539542"/>
                  </p:ext>
                </p:extLst>
              </p:nvPr>
            </p:nvGraphicFramePr>
            <p:xfrm>
              <a:off x="838200" y="1825625"/>
              <a:ext cx="10489473" cy="106197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0079">
                      <a:extLst>
                        <a:ext uri="{9D8B030D-6E8A-4147-A177-3AD203B41FA5}">
                          <a16:colId xmlns:a16="http://schemas.microsoft.com/office/drawing/2014/main" val="733871800"/>
                        </a:ext>
                      </a:extLst>
                    </a:gridCol>
                    <a:gridCol w="8370949">
                      <a:extLst>
                        <a:ext uri="{9D8B030D-6E8A-4147-A177-3AD203B41FA5}">
                          <a16:colId xmlns:a16="http://schemas.microsoft.com/office/drawing/2014/main" val="3657222196"/>
                        </a:ext>
                      </a:extLst>
                    </a:gridCol>
                    <a:gridCol w="1478445">
                      <a:extLst>
                        <a:ext uri="{9D8B030D-6E8A-4147-A177-3AD203B41FA5}">
                          <a16:colId xmlns:a16="http://schemas.microsoft.com/office/drawing/2014/main" val="3109503656"/>
                        </a:ext>
                      </a:extLst>
                    </a:gridCol>
                  </a:tblGrid>
                  <a:tr h="36612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3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en-US" sz="2400" b="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20000"/>
                            </a:lnSpc>
                            <a:spcBef>
                              <a:spcPts val="3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Cho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xOy</m:t>
                                  </m:r>
                                  <m:r>
                                    <a:rPr lang="en-US" sz="24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</m:e>
                              </m:acc>
                              <m:r>
                                <a:rPr lang="en-US" sz="24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=6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24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. </a:t>
                          </a:r>
                        </a:p>
                        <a:p>
                          <a:pPr>
                            <a:lnSpc>
                              <a:spcPct val="120000"/>
                            </a:lnSpc>
                            <a:spcBef>
                              <a:spcPts val="3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Nếu tia Oz là tia phân giác của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xOy</m:t>
                                  </m:r>
                                  <m:r>
                                    <a:rPr lang="en-US" sz="24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 thì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yOz</m:t>
                                  </m:r>
                                  <m:r>
                                    <a:rPr lang="en-US" sz="24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acc>
                              <m:r>
                                <a:rPr lang="en-US" sz="24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n-US" sz="24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a14:m>
                          <a:endParaRPr lang="en-US" sz="2400" b="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300"/>
                            </a:spcBef>
                            <a:spcAft>
                              <a:spcPts val="200"/>
                            </a:spcAft>
                          </a:pPr>
                          <a:endParaRPr lang="en-US" sz="2400" b="1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278386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9539542"/>
                  </p:ext>
                </p:extLst>
              </p:nvPr>
            </p:nvGraphicFramePr>
            <p:xfrm>
              <a:off x="838200" y="1825625"/>
              <a:ext cx="10489473" cy="106197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0079">
                      <a:extLst>
                        <a:ext uri="{9D8B030D-6E8A-4147-A177-3AD203B41FA5}">
                          <a16:colId xmlns:a16="http://schemas.microsoft.com/office/drawing/2014/main" val="733871800"/>
                        </a:ext>
                      </a:extLst>
                    </a:gridCol>
                    <a:gridCol w="8370949">
                      <a:extLst>
                        <a:ext uri="{9D8B030D-6E8A-4147-A177-3AD203B41FA5}">
                          <a16:colId xmlns:a16="http://schemas.microsoft.com/office/drawing/2014/main" val="3657222196"/>
                        </a:ext>
                      </a:extLst>
                    </a:gridCol>
                    <a:gridCol w="1478445">
                      <a:extLst>
                        <a:ext uri="{9D8B030D-6E8A-4147-A177-3AD203B41FA5}">
                          <a16:colId xmlns:a16="http://schemas.microsoft.com/office/drawing/2014/main" val="3109503656"/>
                        </a:ext>
                      </a:extLst>
                    </a:gridCol>
                  </a:tblGrid>
                  <a:tr h="106197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3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en-US" sz="2400" b="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715" t="-571" r="-17831" b="-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300"/>
                            </a:spcBef>
                            <a:spcAft>
                              <a:spcPts val="200"/>
                            </a:spcAft>
                          </a:pPr>
                          <a:endParaRPr lang="en-US" sz="2400" b="1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2783864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4024728" y="286272"/>
            <a:ext cx="3525965" cy="4946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smtClean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KIỂM TRA KIẾN THỨC CŨ</a:t>
            </a:r>
            <a:endParaRPr lang="vi-VN" sz="2400" b="1" dirty="0" smtClean="0">
              <a:solidFill>
                <a:srgbClr val="FFFF0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0699" y="906588"/>
            <a:ext cx="5852160" cy="467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40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BÀI TẬP: Các câu sau đúng hay sai?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694" y="3246072"/>
            <a:ext cx="2705502" cy="26910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030150" y="2081750"/>
            <a:ext cx="11015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ĐÚNG</a:t>
            </a:r>
            <a:endParaRPr lang="en-US" sz="280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978735" y="4647044"/>
                <a:ext cx="2268378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60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  <m:r>
                        <a:rPr lang="en-US" sz="24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30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4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8735" y="4647044"/>
                <a:ext cx="2268378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5212219" y="4358067"/>
            <a:ext cx="5852160" cy="1015138"/>
            <a:chOff x="5212219" y="4358067"/>
            <a:chExt cx="5852160" cy="10151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5212219" y="4358067"/>
                  <a:ext cx="5852160" cy="9319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10000"/>
                    </a:lnSpc>
                    <a:spcBef>
                      <a:spcPts val="500"/>
                    </a:spcBef>
                    <a:spcAft>
                      <a:spcPts val="500"/>
                    </a:spcAft>
                  </a:pPr>
                  <a:r>
                    <a:rPr lang="en-US" sz="2400" smtClean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Nếu tia Oz là tia phân giác của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xOy</m:t>
                          </m:r>
                          <m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</m:oMath>
                  </a14:m>
                  <a:r>
                    <a:rPr lang="en-US" sz="2400" smtClean="0">
                      <a:solidFill>
                        <a:schemeClr val="bg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thì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xOz</m:t>
                          </m:r>
                          <m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zOy</m:t>
                          </m:r>
                          <m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  </m:t>
                      </m:r>
                      <m:acc>
                        <m:accPr>
                          <m:chr m:val="̂"/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xOy</m:t>
                          </m:r>
                          <m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acc>
                    </m:oMath>
                  </a14:m>
                  <a:endParaRPr lang="en-US" sz="240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2219" y="4358067"/>
                  <a:ext cx="5852160" cy="931922"/>
                </a:xfrm>
                <a:prstGeom prst="rect">
                  <a:avLst/>
                </a:prstGeom>
                <a:blipFill>
                  <a:blip r:embed="rId5"/>
                  <a:stretch>
                    <a:fillRect l="-1563" t="-3922" r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7179999" y="4647044"/>
                  <a:ext cx="404277" cy="72616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220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9999" y="4647044"/>
                  <a:ext cx="404277" cy="72616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0244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24728" y="286272"/>
            <a:ext cx="3525965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smtClean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KIỂM TRA KIẾN THỨC CŨ</a:t>
            </a:r>
            <a:endParaRPr lang="vi-VN" sz="2400" b="1" dirty="0" smtClean="0">
              <a:solidFill>
                <a:srgbClr val="FFFF0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0699" y="906588"/>
            <a:ext cx="5852160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40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BÀI TOÁN: Các câu sau đúng hay sai?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97311486"/>
                  </p:ext>
                </p:extLst>
              </p:nvPr>
            </p:nvGraphicFramePr>
            <p:xfrm>
              <a:off x="836024" y="1505582"/>
              <a:ext cx="10489473" cy="354545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3076">
                      <a:extLst>
                        <a:ext uri="{9D8B030D-6E8A-4147-A177-3AD203B41FA5}">
                          <a16:colId xmlns:a16="http://schemas.microsoft.com/office/drawing/2014/main" val="4106092504"/>
                        </a:ext>
                      </a:extLst>
                    </a:gridCol>
                    <a:gridCol w="8157952">
                      <a:extLst>
                        <a:ext uri="{9D8B030D-6E8A-4147-A177-3AD203B41FA5}">
                          <a16:colId xmlns:a16="http://schemas.microsoft.com/office/drawing/2014/main" val="591723446"/>
                        </a:ext>
                      </a:extLst>
                    </a:gridCol>
                    <a:gridCol w="1478445">
                      <a:extLst>
                        <a:ext uri="{9D8B030D-6E8A-4147-A177-3AD203B41FA5}">
                          <a16:colId xmlns:a16="http://schemas.microsoft.com/office/drawing/2014/main" val="2477760834"/>
                        </a:ext>
                      </a:extLst>
                    </a:gridCol>
                  </a:tblGrid>
                  <a:tr h="36612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3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Câu</a:t>
                          </a:r>
                          <a:endParaRPr lang="en-US" sz="2400" b="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3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Nội</a:t>
                          </a:r>
                          <a:r>
                            <a:rPr lang="en-US" sz="2400" b="0" i="0" baseline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dung</a:t>
                          </a:r>
                          <a:endParaRPr lang="en-US" sz="2400" b="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20000"/>
                            </a:lnSpc>
                            <a:spcBef>
                              <a:spcPts val="300"/>
                            </a:spcBef>
                            <a:spcAft>
                              <a:spcPts val="2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Đúng/Sai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4610432"/>
                      </a:ext>
                    </a:extLst>
                  </a:tr>
                  <a:tr h="36612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3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  <a:endParaRPr lang="en-US" sz="2400" b="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20000"/>
                            </a:lnSpc>
                            <a:spcBef>
                              <a:spcPts val="300"/>
                            </a:spcBef>
                            <a:spcAft>
                              <a:spcPts val="2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Nếu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xOz</m:t>
                                  </m:r>
                                  <m:r>
                                    <a:rPr lang="en-US" sz="24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</m:e>
                              </m:acc>
                              <m:r>
                                <a:rPr lang="en-US" sz="24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zOy</m:t>
                                  </m:r>
                                  <m:r>
                                    <a:rPr lang="en-US" sz="24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 thì tia Oz là tia phân giác của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xOy</m:t>
                                  </m:r>
                                  <m:r>
                                    <a:rPr lang="en-US" sz="24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en-US" sz="2400" b="0" i="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3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400" b="1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SAI</a:t>
                          </a:r>
                          <a:endParaRPr lang="en-US" sz="2400" b="1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4466897"/>
                      </a:ext>
                    </a:extLst>
                  </a:tr>
                  <a:tr h="36612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3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en-US" sz="2400" b="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20000"/>
                            </a:lnSpc>
                            <a:spcBef>
                              <a:spcPts val="3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Cho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xOy</m:t>
                                  </m:r>
                                  <m:r>
                                    <a:rPr lang="en-US" sz="24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</m:e>
                              </m:acc>
                              <m:r>
                                <a:rPr lang="en-US" sz="24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=6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24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. </a:t>
                          </a:r>
                        </a:p>
                        <a:p>
                          <a:pPr algn="just">
                            <a:lnSpc>
                              <a:spcPct val="120000"/>
                            </a:lnSpc>
                            <a:spcBef>
                              <a:spcPts val="3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Nếu tia Oz là tia phân giác của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xOy</m:t>
                                  </m:r>
                                  <m:r>
                                    <a:rPr lang="en-US" sz="24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 thì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yOz</m:t>
                                  </m:r>
                                  <m:r>
                                    <a:rPr lang="en-US" sz="24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acc>
                              <m:r>
                                <a:rPr lang="en-US" sz="24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n-US" sz="24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a14:m>
                          <a:endParaRPr lang="en-US" sz="2400" b="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3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400" b="1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ĐÚNG</a:t>
                          </a:r>
                          <a:endParaRPr lang="en-US" sz="2400" b="1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39212357"/>
                      </a:ext>
                    </a:extLst>
                  </a:tr>
                  <a:tr h="36612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3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  <a:endParaRPr lang="en-US" sz="2400" b="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20000"/>
                            </a:lnSpc>
                            <a:spcBef>
                              <a:spcPts val="300"/>
                            </a:spcBef>
                            <a:spcAft>
                              <a:spcPts val="2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Cho điểm A nằm ngoài đường thẳng d, điểm H nằm</a:t>
                          </a:r>
                          <a:r>
                            <a:rPr lang="en-US" sz="2400" b="0" i="0" baseline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 trên</a:t>
                          </a:r>
                          <a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 đường thẳng d thì độ dài đoạn AH là khoảng cách từ điểm A đến đường thẳng d.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300"/>
                            </a:spcBef>
                            <a:spcAft>
                              <a:spcPts val="200"/>
                            </a:spcAft>
                          </a:pPr>
                          <a:endParaRPr lang="en-US" sz="2400" b="1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7528382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97311486"/>
                  </p:ext>
                </p:extLst>
              </p:nvPr>
            </p:nvGraphicFramePr>
            <p:xfrm>
              <a:off x="836024" y="1505582"/>
              <a:ext cx="10489473" cy="354545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3076">
                      <a:extLst>
                        <a:ext uri="{9D8B030D-6E8A-4147-A177-3AD203B41FA5}">
                          <a16:colId xmlns:a16="http://schemas.microsoft.com/office/drawing/2014/main" val="4106092504"/>
                        </a:ext>
                      </a:extLst>
                    </a:gridCol>
                    <a:gridCol w="8157952">
                      <a:extLst>
                        <a:ext uri="{9D8B030D-6E8A-4147-A177-3AD203B41FA5}">
                          <a16:colId xmlns:a16="http://schemas.microsoft.com/office/drawing/2014/main" val="591723446"/>
                        </a:ext>
                      </a:extLst>
                    </a:gridCol>
                    <a:gridCol w="1478445">
                      <a:extLst>
                        <a:ext uri="{9D8B030D-6E8A-4147-A177-3AD203B41FA5}">
                          <a16:colId xmlns:a16="http://schemas.microsoft.com/office/drawing/2014/main" val="2477760834"/>
                        </a:ext>
                      </a:extLst>
                    </a:gridCol>
                  </a:tblGrid>
                  <a:tr h="53035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3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Câu</a:t>
                          </a:r>
                          <a:endParaRPr lang="en-US" sz="2400" b="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3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Nội</a:t>
                          </a:r>
                          <a:r>
                            <a:rPr lang="en-US" sz="2400" b="0" i="0" baseline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dung</a:t>
                          </a:r>
                          <a:endParaRPr lang="en-US" sz="2400" b="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20000"/>
                            </a:lnSpc>
                            <a:spcBef>
                              <a:spcPts val="300"/>
                            </a:spcBef>
                            <a:spcAft>
                              <a:spcPts val="2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Đúng/Sai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4610432"/>
                      </a:ext>
                    </a:extLst>
                  </a:tr>
                  <a:tr h="54495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3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  <a:endParaRPr lang="en-US" sz="2400" b="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538" t="-98889" r="-18311" b="-46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3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400" b="1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SAI</a:t>
                          </a:r>
                          <a:endParaRPr lang="en-US" sz="2400" b="1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4466897"/>
                      </a:ext>
                    </a:extLst>
                  </a:tr>
                  <a:tr h="106197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3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en-US" sz="2400" b="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538" t="-102874" r="-18311" b="-142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3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400" b="1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ĐÚNG</a:t>
                          </a:r>
                          <a:endParaRPr lang="en-US" sz="2400" b="1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39212357"/>
                      </a:ext>
                    </a:extLst>
                  </a:tr>
                  <a:tr h="140817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300"/>
                            </a:spcBef>
                            <a:spcAft>
                              <a:spcPts val="200"/>
                            </a:spcAft>
                          </a:pPr>
                          <a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3</a:t>
                          </a:r>
                          <a:endParaRPr lang="en-US" sz="2400" b="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20000"/>
                            </a:lnSpc>
                            <a:spcBef>
                              <a:spcPts val="300"/>
                            </a:spcBef>
                            <a:spcAft>
                              <a:spcPts val="2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Cho điểm A nằm ngoài đường thẳng d, điểm H nằm</a:t>
                          </a:r>
                          <a:r>
                            <a:rPr lang="en-US" sz="2400" b="0" i="0" baseline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 trên</a:t>
                          </a:r>
                          <a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 đường thẳng d thì độ dài đoạn </a:t>
                          </a:r>
                          <a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AH là </a:t>
                          </a:r>
                          <a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a:t>khoảng cách từ điểm A đến đường thẳng d.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Bef>
                              <a:spcPts val="300"/>
                            </a:spcBef>
                            <a:spcAft>
                              <a:spcPts val="200"/>
                            </a:spcAft>
                          </a:pPr>
                          <a:endParaRPr lang="en-US" sz="2400" b="1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7528382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7013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291718"/>
              </p:ext>
            </p:extLst>
          </p:nvPr>
        </p:nvGraphicFramePr>
        <p:xfrm>
          <a:off x="838200" y="1825625"/>
          <a:ext cx="10489473" cy="1408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79">
                  <a:extLst>
                    <a:ext uri="{9D8B030D-6E8A-4147-A177-3AD203B41FA5}">
                      <a16:colId xmlns:a16="http://schemas.microsoft.com/office/drawing/2014/main" val="3237622129"/>
                    </a:ext>
                  </a:extLst>
                </a:gridCol>
                <a:gridCol w="8370949">
                  <a:extLst>
                    <a:ext uri="{9D8B030D-6E8A-4147-A177-3AD203B41FA5}">
                      <a16:colId xmlns:a16="http://schemas.microsoft.com/office/drawing/2014/main" val="1459756278"/>
                    </a:ext>
                  </a:extLst>
                </a:gridCol>
                <a:gridCol w="1478445">
                  <a:extLst>
                    <a:ext uri="{9D8B030D-6E8A-4147-A177-3AD203B41FA5}">
                      <a16:colId xmlns:a16="http://schemas.microsoft.com/office/drawing/2014/main" val="83153492"/>
                    </a:ext>
                  </a:extLst>
                </a:gridCol>
              </a:tblGrid>
              <a:tr h="36612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  <a:endParaRPr lang="en-US" sz="2400" b="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Cho </a:t>
                      </a:r>
                      <a:r>
                        <a:rPr lang="en-US" sz="2400" b="0" i="0" u="sng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điểm A nằm ngoài đường thẳng d</a:t>
                      </a:r>
                      <a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="0" i="0" u="sng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điểm H thuộc đường thẳng d</a:t>
                      </a:r>
                      <a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 thì độ dài đoạn AH là khoảng cách từ điểm A đến đường thẳng d.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endParaRPr lang="en-US" sz="2400" b="1" i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034561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795113" y="286272"/>
            <a:ext cx="3985195" cy="4947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 TRA KIẾN THỨC CŨ</a:t>
            </a:r>
            <a:endParaRPr lang="vi-VN" sz="24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0699" y="906588"/>
            <a:ext cx="5852160" cy="467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40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BÀI TẬP: Các câu sau đúng hay sai?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4154" y="4011701"/>
            <a:ext cx="534702" cy="22148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5113" y="3667961"/>
            <a:ext cx="3628664" cy="26055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237432" y="2282369"/>
            <a:ext cx="626005" cy="4946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  <a:spcAft>
                <a:spcPts val="200"/>
              </a:spcAft>
            </a:pPr>
            <a:r>
              <a:rPr lang="en-US" sz="2400" b="1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SAI</a:t>
            </a:r>
          </a:p>
        </p:txBody>
      </p:sp>
    </p:spTree>
    <p:extLst>
      <p:ext uri="{BB962C8B-B14F-4D97-AF65-F5344CB8AC3E}">
        <p14:creationId xmlns:p14="http://schemas.microsoft.com/office/powerpoint/2010/main" val="268706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82"/>
          <p:cNvGrpSpPr/>
          <p:nvPr/>
        </p:nvGrpSpPr>
        <p:grpSpPr>
          <a:xfrm>
            <a:off x="2511116" y="2077404"/>
            <a:ext cx="7355892" cy="994593"/>
            <a:chOff x="3303410" y="3045752"/>
            <a:chExt cx="7355892" cy="994593"/>
          </a:xfrm>
          <a:noFill/>
        </p:grpSpPr>
        <p:sp>
          <p:nvSpPr>
            <p:cNvPr id="85" name="Rectangle 84"/>
            <p:cNvSpPr/>
            <p:nvPr/>
          </p:nvSpPr>
          <p:spPr>
            <a:xfrm>
              <a:off x="3303410" y="3054435"/>
              <a:ext cx="7355891" cy="985910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88" name="Straight Connector 87"/>
            <p:cNvCxnSpPr/>
            <p:nvPr/>
          </p:nvCxnSpPr>
          <p:spPr>
            <a:xfrm>
              <a:off x="3907457" y="3050512"/>
              <a:ext cx="0" cy="90487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3545825" y="3050513"/>
              <a:ext cx="0" cy="90487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4267457" y="3050511"/>
              <a:ext cx="0" cy="90487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4987932" y="3045754"/>
              <a:ext cx="0" cy="90487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4626300" y="3048140"/>
              <a:ext cx="0" cy="90487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5347932" y="3045753"/>
              <a:ext cx="0" cy="90487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5707932" y="3047874"/>
              <a:ext cx="0" cy="90487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6249745" y="3047870"/>
              <a:ext cx="0" cy="90487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6429745" y="3047870"/>
              <a:ext cx="0" cy="90487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6059563" y="3045752"/>
              <a:ext cx="0" cy="90487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6789745" y="3047869"/>
              <a:ext cx="0" cy="90487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3365825" y="3047865"/>
              <a:ext cx="0" cy="144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3727457" y="3047865"/>
              <a:ext cx="0" cy="144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4087457" y="3047865"/>
              <a:ext cx="0" cy="144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4447457" y="3047865"/>
              <a:ext cx="0" cy="144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4805233" y="3055576"/>
              <a:ext cx="0" cy="144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5168206" y="3055576"/>
              <a:ext cx="0" cy="144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5529838" y="3055576"/>
              <a:ext cx="0" cy="144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5889838" y="3055576"/>
              <a:ext cx="0" cy="144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6249838" y="3055576"/>
              <a:ext cx="0" cy="144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6609995" y="3056144"/>
              <a:ext cx="0" cy="144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6975350" y="3057278"/>
              <a:ext cx="0" cy="144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112"/>
            <p:cNvSpPr txBox="1"/>
            <p:nvPr/>
          </p:nvSpPr>
          <p:spPr>
            <a:xfrm flipH="1">
              <a:off x="3664523" y="3165089"/>
              <a:ext cx="111580" cy="21544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 flipH="1">
              <a:off x="4034114" y="3169852"/>
              <a:ext cx="111580" cy="21544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 flipH="1">
              <a:off x="4389465" y="3168050"/>
              <a:ext cx="111580" cy="21544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 flipH="1">
              <a:off x="4742812" y="3177576"/>
              <a:ext cx="111580" cy="21544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 flipH="1">
              <a:off x="5118307" y="3172930"/>
              <a:ext cx="111580" cy="21544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 flipH="1">
              <a:off x="5476055" y="3171530"/>
              <a:ext cx="111580" cy="21544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 flipH="1">
              <a:off x="5827594" y="3178243"/>
              <a:ext cx="111580" cy="21544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 flipH="1">
              <a:off x="6193955" y="3177696"/>
              <a:ext cx="111580" cy="21544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 flipH="1">
              <a:off x="6554205" y="3172249"/>
              <a:ext cx="111580" cy="21544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 flipH="1">
              <a:off x="6823047" y="3175761"/>
              <a:ext cx="260047" cy="21544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 flipH="1">
              <a:off x="3308694" y="3171530"/>
              <a:ext cx="111580" cy="21544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7481787" y="3059221"/>
              <a:ext cx="0" cy="90487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7120155" y="3059222"/>
              <a:ext cx="0" cy="90487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7841787" y="3059220"/>
              <a:ext cx="0" cy="90487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8562262" y="3054463"/>
              <a:ext cx="0" cy="90487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8200630" y="3056849"/>
              <a:ext cx="0" cy="90487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8922262" y="3054462"/>
              <a:ext cx="0" cy="90487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9282262" y="3056583"/>
              <a:ext cx="0" cy="90487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9824075" y="3056579"/>
              <a:ext cx="0" cy="90487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10004075" y="3056579"/>
              <a:ext cx="0" cy="90487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9633893" y="3054461"/>
              <a:ext cx="0" cy="90487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10364075" y="3056578"/>
              <a:ext cx="0" cy="90487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7301787" y="3056574"/>
              <a:ext cx="0" cy="144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7661787" y="3056574"/>
              <a:ext cx="0" cy="144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8021787" y="3056574"/>
              <a:ext cx="0" cy="144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8379563" y="3064285"/>
              <a:ext cx="0" cy="144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8742536" y="3064285"/>
              <a:ext cx="0" cy="144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9104168" y="3064285"/>
              <a:ext cx="0" cy="144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9464168" y="3064285"/>
              <a:ext cx="0" cy="144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9824168" y="3064285"/>
              <a:ext cx="0" cy="144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10184325" y="3064853"/>
              <a:ext cx="0" cy="144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10540155" y="3065987"/>
              <a:ext cx="0" cy="14400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extBox 144"/>
            <p:cNvSpPr txBox="1"/>
            <p:nvPr/>
          </p:nvSpPr>
          <p:spPr>
            <a:xfrm flipH="1">
              <a:off x="7168113" y="3169522"/>
              <a:ext cx="260047" cy="21544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 flipH="1">
              <a:off x="7524524" y="3173480"/>
              <a:ext cx="260047" cy="21544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 flipH="1">
              <a:off x="7880354" y="3175092"/>
              <a:ext cx="260047" cy="21544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</a:t>
              </a: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 flipH="1">
              <a:off x="8243624" y="3188574"/>
              <a:ext cx="260047" cy="21544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 flipH="1">
              <a:off x="9334429" y="3188537"/>
              <a:ext cx="260047" cy="21544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</a:t>
              </a: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 flipH="1">
              <a:off x="8962723" y="3178243"/>
              <a:ext cx="260047" cy="21544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TextBox 150"/>
            <p:cNvSpPr txBox="1"/>
            <p:nvPr/>
          </p:nvSpPr>
          <p:spPr>
            <a:xfrm flipH="1">
              <a:off x="8609539" y="3184507"/>
              <a:ext cx="260047" cy="21544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 flipH="1">
              <a:off x="9676789" y="3188537"/>
              <a:ext cx="260047" cy="21544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 flipH="1">
              <a:off x="10049541" y="3184336"/>
              <a:ext cx="260047" cy="21544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</a:t>
              </a: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 flipH="1">
              <a:off x="10399255" y="3188537"/>
              <a:ext cx="260047" cy="21544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1" name="Picture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589" y="1718978"/>
            <a:ext cx="467674" cy="477763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2460" y="2003109"/>
            <a:ext cx="440254" cy="1451606"/>
          </a:xfrm>
          <a:prstGeom prst="rect">
            <a:avLst/>
          </a:prstGeom>
        </p:spPr>
      </p:pic>
      <p:sp>
        <p:nvSpPr>
          <p:cNvPr id="155" name="TextBox 154"/>
          <p:cNvSpPr txBox="1"/>
          <p:nvPr/>
        </p:nvSpPr>
        <p:spPr>
          <a:xfrm>
            <a:off x="1765393" y="3588817"/>
            <a:ext cx="8790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Độ dài đoạn MH được gọi là khoảng cách giữa hai lề song song của thước </a:t>
            </a:r>
          </a:p>
          <a:p>
            <a:pPr algn="ctr">
              <a:lnSpc>
                <a:spcPct val="120000"/>
              </a:lnSpc>
            </a:pPr>
            <a:r>
              <a:rPr lang="en-US" sz="200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hay còn gọi là độ rộng của thước.</a:t>
            </a:r>
            <a:endParaRPr lang="vi-VN" sz="2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77597" y="1291297"/>
            <a:ext cx="1876483" cy="427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u="sng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THƯỚC HAI LỀ</a:t>
            </a:r>
            <a:endParaRPr lang="vi-VN" sz="2000" u="sng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200689" y="577086"/>
            <a:ext cx="1175130" cy="4946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smtClean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VẤN ĐỀ</a:t>
            </a:r>
            <a:endParaRPr lang="vi-VN" sz="2400" b="1" dirty="0" smtClean="0">
              <a:solidFill>
                <a:srgbClr val="FFFF0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915" y="207305"/>
            <a:ext cx="811691" cy="81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07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/>
      <p:bldP spid="7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8630</TotalTime>
  <Words>3409</Words>
  <Application>Microsoft Office PowerPoint</Application>
  <PresentationFormat>Widescreen</PresentationFormat>
  <Paragraphs>447</Paragraphs>
  <Slides>31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318</cp:revision>
  <dcterms:created xsi:type="dcterms:W3CDTF">2020-04-12T16:53:06Z</dcterms:created>
  <dcterms:modified xsi:type="dcterms:W3CDTF">2020-04-23T09:54:17Z</dcterms:modified>
</cp:coreProperties>
</file>